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135"/>
    <p:restoredTop sz="96327"/>
  </p:normalViewPr>
  <p:slideViewPr>
    <p:cSldViewPr snapToGrid="0" snapToObjects="1">
      <p:cViewPr varScale="1">
        <p:scale>
          <a:sx n="104" d="100"/>
          <a:sy n="104" d="100"/>
        </p:scale>
        <p:origin x="55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media/image1.jpg>
</file>

<file path=ppt/media/image2.jpg>
</file>

<file path=ppt/media/image3.jpg>
</file>

<file path=ppt/media/image4.jpg>
</file>

<file path=ppt/media/image5.jpg>
</file>

<file path=ppt/media/image6.jp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2227D-D8DC-2945-ACCA-69A616C1E56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7B3449B-3529-F948-A147-944177CEE4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7740322-A77B-4947-8003-8119B5D4D4E4}"/>
              </a:ext>
            </a:extLst>
          </p:cNvPr>
          <p:cNvSpPr>
            <a:spLocks noGrp="1"/>
          </p:cNvSpPr>
          <p:nvPr>
            <p:ph type="dt" sz="half" idx="10"/>
          </p:nvPr>
        </p:nvSpPr>
        <p:spPr/>
        <p:txBody>
          <a:bodyPr/>
          <a:lstStyle/>
          <a:p>
            <a:fld id="{8470CD64-D4B7-504E-BDFD-6B42B2204BCD}" type="datetimeFigureOut">
              <a:rPr lang="en-US" smtClean="0"/>
              <a:t>7/19/21</a:t>
            </a:fld>
            <a:endParaRPr lang="en-US"/>
          </a:p>
        </p:txBody>
      </p:sp>
      <p:sp>
        <p:nvSpPr>
          <p:cNvPr id="5" name="Footer Placeholder 4">
            <a:extLst>
              <a:ext uri="{FF2B5EF4-FFF2-40B4-BE49-F238E27FC236}">
                <a16:creationId xmlns:a16="http://schemas.microsoft.com/office/drawing/2014/main" id="{A0E3A762-0533-E94C-A59F-18BE1B8513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8C1721-3D4D-3A41-BA36-C7AC14B755BD}"/>
              </a:ext>
            </a:extLst>
          </p:cNvPr>
          <p:cNvSpPr>
            <a:spLocks noGrp="1"/>
          </p:cNvSpPr>
          <p:nvPr>
            <p:ph type="sldNum" sz="quarter" idx="12"/>
          </p:nvPr>
        </p:nvSpPr>
        <p:spPr/>
        <p:txBody>
          <a:bodyPr/>
          <a:lstStyle/>
          <a:p>
            <a:fld id="{ACEA3AA9-BACB-204C-86D1-BE81F868308B}" type="slidenum">
              <a:rPr lang="en-US" smtClean="0"/>
              <a:t>‹#›</a:t>
            </a:fld>
            <a:endParaRPr lang="en-US"/>
          </a:p>
        </p:txBody>
      </p:sp>
    </p:spTree>
    <p:extLst>
      <p:ext uri="{BB962C8B-B14F-4D97-AF65-F5344CB8AC3E}">
        <p14:creationId xmlns:p14="http://schemas.microsoft.com/office/powerpoint/2010/main" val="19021300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E0CFD-69C5-124C-93C7-AE3B4DCB09A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E53942-82B6-B94B-8DEA-A51AF46FF0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EB8BF4-9E85-B54D-95B7-20B4C4C80154}"/>
              </a:ext>
            </a:extLst>
          </p:cNvPr>
          <p:cNvSpPr>
            <a:spLocks noGrp="1"/>
          </p:cNvSpPr>
          <p:nvPr>
            <p:ph type="dt" sz="half" idx="10"/>
          </p:nvPr>
        </p:nvSpPr>
        <p:spPr/>
        <p:txBody>
          <a:bodyPr/>
          <a:lstStyle/>
          <a:p>
            <a:fld id="{8470CD64-D4B7-504E-BDFD-6B42B2204BCD}" type="datetimeFigureOut">
              <a:rPr lang="en-US" smtClean="0"/>
              <a:t>7/19/21</a:t>
            </a:fld>
            <a:endParaRPr lang="en-US"/>
          </a:p>
        </p:txBody>
      </p:sp>
      <p:sp>
        <p:nvSpPr>
          <p:cNvPr id="5" name="Footer Placeholder 4">
            <a:extLst>
              <a:ext uri="{FF2B5EF4-FFF2-40B4-BE49-F238E27FC236}">
                <a16:creationId xmlns:a16="http://schemas.microsoft.com/office/drawing/2014/main" id="{32B373F0-F88C-EF40-B374-EDF140A12F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3B85A1-19FF-0D4D-8C79-9F13952481B7}"/>
              </a:ext>
            </a:extLst>
          </p:cNvPr>
          <p:cNvSpPr>
            <a:spLocks noGrp="1"/>
          </p:cNvSpPr>
          <p:nvPr>
            <p:ph type="sldNum" sz="quarter" idx="12"/>
          </p:nvPr>
        </p:nvSpPr>
        <p:spPr/>
        <p:txBody>
          <a:bodyPr/>
          <a:lstStyle/>
          <a:p>
            <a:fld id="{ACEA3AA9-BACB-204C-86D1-BE81F868308B}" type="slidenum">
              <a:rPr lang="en-US" smtClean="0"/>
              <a:t>‹#›</a:t>
            </a:fld>
            <a:endParaRPr lang="en-US"/>
          </a:p>
        </p:txBody>
      </p:sp>
    </p:spTree>
    <p:extLst>
      <p:ext uri="{BB962C8B-B14F-4D97-AF65-F5344CB8AC3E}">
        <p14:creationId xmlns:p14="http://schemas.microsoft.com/office/powerpoint/2010/main" val="1756255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A9F36B-4F5E-F94C-A4C2-B2D2B37607C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714D509-D76A-8E4A-83F5-2064FF1208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FF4E35-6B9D-484F-A324-629671DB4CAD}"/>
              </a:ext>
            </a:extLst>
          </p:cNvPr>
          <p:cNvSpPr>
            <a:spLocks noGrp="1"/>
          </p:cNvSpPr>
          <p:nvPr>
            <p:ph type="dt" sz="half" idx="10"/>
          </p:nvPr>
        </p:nvSpPr>
        <p:spPr/>
        <p:txBody>
          <a:bodyPr/>
          <a:lstStyle/>
          <a:p>
            <a:fld id="{8470CD64-D4B7-504E-BDFD-6B42B2204BCD}" type="datetimeFigureOut">
              <a:rPr lang="en-US" smtClean="0"/>
              <a:t>7/19/21</a:t>
            </a:fld>
            <a:endParaRPr lang="en-US"/>
          </a:p>
        </p:txBody>
      </p:sp>
      <p:sp>
        <p:nvSpPr>
          <p:cNvPr id="5" name="Footer Placeholder 4">
            <a:extLst>
              <a:ext uri="{FF2B5EF4-FFF2-40B4-BE49-F238E27FC236}">
                <a16:creationId xmlns:a16="http://schemas.microsoft.com/office/drawing/2014/main" id="{1340CAC4-3D59-1B47-A3C7-3814AE2C23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FD3376-7ACC-5546-B1C0-3F8F3A075314}"/>
              </a:ext>
            </a:extLst>
          </p:cNvPr>
          <p:cNvSpPr>
            <a:spLocks noGrp="1"/>
          </p:cNvSpPr>
          <p:nvPr>
            <p:ph type="sldNum" sz="quarter" idx="12"/>
          </p:nvPr>
        </p:nvSpPr>
        <p:spPr/>
        <p:txBody>
          <a:bodyPr/>
          <a:lstStyle/>
          <a:p>
            <a:fld id="{ACEA3AA9-BACB-204C-86D1-BE81F868308B}" type="slidenum">
              <a:rPr lang="en-US" smtClean="0"/>
              <a:t>‹#›</a:t>
            </a:fld>
            <a:endParaRPr lang="en-US"/>
          </a:p>
        </p:txBody>
      </p:sp>
    </p:spTree>
    <p:extLst>
      <p:ext uri="{BB962C8B-B14F-4D97-AF65-F5344CB8AC3E}">
        <p14:creationId xmlns:p14="http://schemas.microsoft.com/office/powerpoint/2010/main" val="1829801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73A4C-E39C-DF42-92EA-B349F80FAD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303F99-0AD6-7F47-932C-12702B1015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95253F-A8DE-4A49-A4BC-51E5F0412555}"/>
              </a:ext>
            </a:extLst>
          </p:cNvPr>
          <p:cNvSpPr>
            <a:spLocks noGrp="1"/>
          </p:cNvSpPr>
          <p:nvPr>
            <p:ph type="dt" sz="half" idx="10"/>
          </p:nvPr>
        </p:nvSpPr>
        <p:spPr/>
        <p:txBody>
          <a:bodyPr/>
          <a:lstStyle/>
          <a:p>
            <a:fld id="{8470CD64-D4B7-504E-BDFD-6B42B2204BCD}" type="datetimeFigureOut">
              <a:rPr lang="en-US" smtClean="0"/>
              <a:t>7/19/21</a:t>
            </a:fld>
            <a:endParaRPr lang="en-US"/>
          </a:p>
        </p:txBody>
      </p:sp>
      <p:sp>
        <p:nvSpPr>
          <p:cNvPr id="5" name="Footer Placeholder 4">
            <a:extLst>
              <a:ext uri="{FF2B5EF4-FFF2-40B4-BE49-F238E27FC236}">
                <a16:creationId xmlns:a16="http://schemas.microsoft.com/office/drawing/2014/main" id="{81E67FE8-DA4D-3E4F-8A12-A08559120A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C8824E-2733-FA42-861A-781984A3898D}"/>
              </a:ext>
            </a:extLst>
          </p:cNvPr>
          <p:cNvSpPr>
            <a:spLocks noGrp="1"/>
          </p:cNvSpPr>
          <p:nvPr>
            <p:ph type="sldNum" sz="quarter" idx="12"/>
          </p:nvPr>
        </p:nvSpPr>
        <p:spPr/>
        <p:txBody>
          <a:bodyPr/>
          <a:lstStyle/>
          <a:p>
            <a:fld id="{ACEA3AA9-BACB-204C-86D1-BE81F868308B}" type="slidenum">
              <a:rPr lang="en-US" smtClean="0"/>
              <a:t>‹#›</a:t>
            </a:fld>
            <a:endParaRPr lang="en-US"/>
          </a:p>
        </p:txBody>
      </p:sp>
    </p:spTree>
    <p:extLst>
      <p:ext uri="{BB962C8B-B14F-4D97-AF65-F5344CB8AC3E}">
        <p14:creationId xmlns:p14="http://schemas.microsoft.com/office/powerpoint/2010/main" val="3291808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72927-ADD2-B54C-9314-B2C99A86F6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A245C77-07E7-734B-84E5-A223E06555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6FBFC2-B86B-844E-9E9B-388620BDD879}"/>
              </a:ext>
            </a:extLst>
          </p:cNvPr>
          <p:cNvSpPr>
            <a:spLocks noGrp="1"/>
          </p:cNvSpPr>
          <p:nvPr>
            <p:ph type="dt" sz="half" idx="10"/>
          </p:nvPr>
        </p:nvSpPr>
        <p:spPr/>
        <p:txBody>
          <a:bodyPr/>
          <a:lstStyle/>
          <a:p>
            <a:fld id="{8470CD64-D4B7-504E-BDFD-6B42B2204BCD}" type="datetimeFigureOut">
              <a:rPr lang="en-US" smtClean="0"/>
              <a:t>7/19/21</a:t>
            </a:fld>
            <a:endParaRPr lang="en-US"/>
          </a:p>
        </p:txBody>
      </p:sp>
      <p:sp>
        <p:nvSpPr>
          <p:cNvPr id="5" name="Footer Placeholder 4">
            <a:extLst>
              <a:ext uri="{FF2B5EF4-FFF2-40B4-BE49-F238E27FC236}">
                <a16:creationId xmlns:a16="http://schemas.microsoft.com/office/drawing/2014/main" id="{581688FF-9243-024F-9A74-ACBA75C8B4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591BA3-2551-6C45-950D-63D69ECD78DE}"/>
              </a:ext>
            </a:extLst>
          </p:cNvPr>
          <p:cNvSpPr>
            <a:spLocks noGrp="1"/>
          </p:cNvSpPr>
          <p:nvPr>
            <p:ph type="sldNum" sz="quarter" idx="12"/>
          </p:nvPr>
        </p:nvSpPr>
        <p:spPr/>
        <p:txBody>
          <a:bodyPr/>
          <a:lstStyle/>
          <a:p>
            <a:fld id="{ACEA3AA9-BACB-204C-86D1-BE81F868308B}" type="slidenum">
              <a:rPr lang="en-US" smtClean="0"/>
              <a:t>‹#›</a:t>
            </a:fld>
            <a:endParaRPr lang="en-US"/>
          </a:p>
        </p:txBody>
      </p:sp>
    </p:spTree>
    <p:extLst>
      <p:ext uri="{BB962C8B-B14F-4D97-AF65-F5344CB8AC3E}">
        <p14:creationId xmlns:p14="http://schemas.microsoft.com/office/powerpoint/2010/main" val="4119881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F16CD-A913-D448-95B2-FC6A801471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4391C4-A5BE-974F-BE0B-76432027DC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B596DB7-DB0C-D146-91D0-AAE9E5F0D28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121D491-0C07-D14D-B9B3-B33C1A61B62F}"/>
              </a:ext>
            </a:extLst>
          </p:cNvPr>
          <p:cNvSpPr>
            <a:spLocks noGrp="1"/>
          </p:cNvSpPr>
          <p:nvPr>
            <p:ph type="dt" sz="half" idx="10"/>
          </p:nvPr>
        </p:nvSpPr>
        <p:spPr/>
        <p:txBody>
          <a:bodyPr/>
          <a:lstStyle/>
          <a:p>
            <a:fld id="{8470CD64-D4B7-504E-BDFD-6B42B2204BCD}" type="datetimeFigureOut">
              <a:rPr lang="en-US" smtClean="0"/>
              <a:t>7/19/21</a:t>
            </a:fld>
            <a:endParaRPr lang="en-US"/>
          </a:p>
        </p:txBody>
      </p:sp>
      <p:sp>
        <p:nvSpPr>
          <p:cNvPr id="6" name="Footer Placeholder 5">
            <a:extLst>
              <a:ext uri="{FF2B5EF4-FFF2-40B4-BE49-F238E27FC236}">
                <a16:creationId xmlns:a16="http://schemas.microsoft.com/office/drawing/2014/main" id="{B7289686-F47C-354F-87C9-3F176CD9D6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2FA11A-5BE0-8244-98B6-683F067BC0AF}"/>
              </a:ext>
            </a:extLst>
          </p:cNvPr>
          <p:cNvSpPr>
            <a:spLocks noGrp="1"/>
          </p:cNvSpPr>
          <p:nvPr>
            <p:ph type="sldNum" sz="quarter" idx="12"/>
          </p:nvPr>
        </p:nvSpPr>
        <p:spPr/>
        <p:txBody>
          <a:bodyPr/>
          <a:lstStyle/>
          <a:p>
            <a:fld id="{ACEA3AA9-BACB-204C-86D1-BE81F868308B}" type="slidenum">
              <a:rPr lang="en-US" smtClean="0"/>
              <a:t>‹#›</a:t>
            </a:fld>
            <a:endParaRPr lang="en-US"/>
          </a:p>
        </p:txBody>
      </p:sp>
    </p:spTree>
    <p:extLst>
      <p:ext uri="{BB962C8B-B14F-4D97-AF65-F5344CB8AC3E}">
        <p14:creationId xmlns:p14="http://schemas.microsoft.com/office/powerpoint/2010/main" val="340703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710C5-B4BD-0A48-9556-ED81D7C364E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0C7A5E-039D-AB42-B97F-204F7C3106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A6BF608-90FA-3C49-A1BE-E4FA2A50D7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E4F212-F389-284E-9F51-0AF1018D4B4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1EE447-1110-D74E-AAE2-40B6D31779C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8CCA1D-C3BC-7F42-8DD6-77213BDC8167}"/>
              </a:ext>
            </a:extLst>
          </p:cNvPr>
          <p:cNvSpPr>
            <a:spLocks noGrp="1"/>
          </p:cNvSpPr>
          <p:nvPr>
            <p:ph type="dt" sz="half" idx="10"/>
          </p:nvPr>
        </p:nvSpPr>
        <p:spPr/>
        <p:txBody>
          <a:bodyPr/>
          <a:lstStyle/>
          <a:p>
            <a:fld id="{8470CD64-D4B7-504E-BDFD-6B42B2204BCD}" type="datetimeFigureOut">
              <a:rPr lang="en-US" smtClean="0"/>
              <a:t>7/19/21</a:t>
            </a:fld>
            <a:endParaRPr lang="en-US"/>
          </a:p>
        </p:txBody>
      </p:sp>
      <p:sp>
        <p:nvSpPr>
          <p:cNvPr id="8" name="Footer Placeholder 7">
            <a:extLst>
              <a:ext uri="{FF2B5EF4-FFF2-40B4-BE49-F238E27FC236}">
                <a16:creationId xmlns:a16="http://schemas.microsoft.com/office/drawing/2014/main" id="{E18D2D25-E1E0-1542-957A-EA4169D8934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2116D8-64E1-9B4E-A881-B066D36AAE9D}"/>
              </a:ext>
            </a:extLst>
          </p:cNvPr>
          <p:cNvSpPr>
            <a:spLocks noGrp="1"/>
          </p:cNvSpPr>
          <p:nvPr>
            <p:ph type="sldNum" sz="quarter" idx="12"/>
          </p:nvPr>
        </p:nvSpPr>
        <p:spPr/>
        <p:txBody>
          <a:bodyPr/>
          <a:lstStyle/>
          <a:p>
            <a:fld id="{ACEA3AA9-BACB-204C-86D1-BE81F868308B}" type="slidenum">
              <a:rPr lang="en-US" smtClean="0"/>
              <a:t>‹#›</a:t>
            </a:fld>
            <a:endParaRPr lang="en-US"/>
          </a:p>
        </p:txBody>
      </p:sp>
    </p:spTree>
    <p:extLst>
      <p:ext uri="{BB962C8B-B14F-4D97-AF65-F5344CB8AC3E}">
        <p14:creationId xmlns:p14="http://schemas.microsoft.com/office/powerpoint/2010/main" val="556328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D4908-56B0-E147-911B-CC7DFEEF98B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3C715A7-EFB4-354D-B858-B3D3F4B4342E}"/>
              </a:ext>
            </a:extLst>
          </p:cNvPr>
          <p:cNvSpPr>
            <a:spLocks noGrp="1"/>
          </p:cNvSpPr>
          <p:nvPr>
            <p:ph type="dt" sz="half" idx="10"/>
          </p:nvPr>
        </p:nvSpPr>
        <p:spPr/>
        <p:txBody>
          <a:bodyPr/>
          <a:lstStyle/>
          <a:p>
            <a:fld id="{8470CD64-D4B7-504E-BDFD-6B42B2204BCD}" type="datetimeFigureOut">
              <a:rPr lang="en-US" smtClean="0"/>
              <a:t>7/19/21</a:t>
            </a:fld>
            <a:endParaRPr lang="en-US"/>
          </a:p>
        </p:txBody>
      </p:sp>
      <p:sp>
        <p:nvSpPr>
          <p:cNvPr id="4" name="Footer Placeholder 3">
            <a:extLst>
              <a:ext uri="{FF2B5EF4-FFF2-40B4-BE49-F238E27FC236}">
                <a16:creationId xmlns:a16="http://schemas.microsoft.com/office/drawing/2014/main" id="{FBAE54A2-9C36-C242-8387-222F82D3C21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89085B-C528-2041-A7BF-EF7490C58A4F}"/>
              </a:ext>
            </a:extLst>
          </p:cNvPr>
          <p:cNvSpPr>
            <a:spLocks noGrp="1"/>
          </p:cNvSpPr>
          <p:nvPr>
            <p:ph type="sldNum" sz="quarter" idx="12"/>
          </p:nvPr>
        </p:nvSpPr>
        <p:spPr/>
        <p:txBody>
          <a:bodyPr/>
          <a:lstStyle/>
          <a:p>
            <a:fld id="{ACEA3AA9-BACB-204C-86D1-BE81F868308B}" type="slidenum">
              <a:rPr lang="en-US" smtClean="0"/>
              <a:t>‹#›</a:t>
            </a:fld>
            <a:endParaRPr lang="en-US"/>
          </a:p>
        </p:txBody>
      </p:sp>
    </p:spTree>
    <p:extLst>
      <p:ext uri="{BB962C8B-B14F-4D97-AF65-F5344CB8AC3E}">
        <p14:creationId xmlns:p14="http://schemas.microsoft.com/office/powerpoint/2010/main" val="3627357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A3033B-3B49-2141-AA5B-5D3464DE5E5A}"/>
              </a:ext>
            </a:extLst>
          </p:cNvPr>
          <p:cNvSpPr>
            <a:spLocks noGrp="1"/>
          </p:cNvSpPr>
          <p:nvPr>
            <p:ph type="dt" sz="half" idx="10"/>
          </p:nvPr>
        </p:nvSpPr>
        <p:spPr/>
        <p:txBody>
          <a:bodyPr/>
          <a:lstStyle/>
          <a:p>
            <a:fld id="{8470CD64-D4B7-504E-BDFD-6B42B2204BCD}" type="datetimeFigureOut">
              <a:rPr lang="en-US" smtClean="0"/>
              <a:t>7/19/21</a:t>
            </a:fld>
            <a:endParaRPr lang="en-US"/>
          </a:p>
        </p:txBody>
      </p:sp>
      <p:sp>
        <p:nvSpPr>
          <p:cNvPr id="3" name="Footer Placeholder 2">
            <a:extLst>
              <a:ext uri="{FF2B5EF4-FFF2-40B4-BE49-F238E27FC236}">
                <a16:creationId xmlns:a16="http://schemas.microsoft.com/office/drawing/2014/main" id="{BBB4DBF5-A1DE-B446-9218-487C040781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CB81CB7-AA47-1B43-B7D8-3EAA66CC6D65}"/>
              </a:ext>
            </a:extLst>
          </p:cNvPr>
          <p:cNvSpPr>
            <a:spLocks noGrp="1"/>
          </p:cNvSpPr>
          <p:nvPr>
            <p:ph type="sldNum" sz="quarter" idx="12"/>
          </p:nvPr>
        </p:nvSpPr>
        <p:spPr/>
        <p:txBody>
          <a:bodyPr/>
          <a:lstStyle/>
          <a:p>
            <a:fld id="{ACEA3AA9-BACB-204C-86D1-BE81F868308B}" type="slidenum">
              <a:rPr lang="en-US" smtClean="0"/>
              <a:t>‹#›</a:t>
            </a:fld>
            <a:endParaRPr lang="en-US"/>
          </a:p>
        </p:txBody>
      </p:sp>
    </p:spTree>
    <p:extLst>
      <p:ext uri="{BB962C8B-B14F-4D97-AF65-F5344CB8AC3E}">
        <p14:creationId xmlns:p14="http://schemas.microsoft.com/office/powerpoint/2010/main" val="3423871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758FF-2EFA-1540-9239-0431DC3FB3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51F78E-C694-474A-8FC3-663AEA5E32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3A8888-C1BE-8F49-8620-7B965FA758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0CF57A-B4F6-144B-BC5B-33FCCEF33D86}"/>
              </a:ext>
            </a:extLst>
          </p:cNvPr>
          <p:cNvSpPr>
            <a:spLocks noGrp="1"/>
          </p:cNvSpPr>
          <p:nvPr>
            <p:ph type="dt" sz="half" idx="10"/>
          </p:nvPr>
        </p:nvSpPr>
        <p:spPr/>
        <p:txBody>
          <a:bodyPr/>
          <a:lstStyle/>
          <a:p>
            <a:fld id="{8470CD64-D4B7-504E-BDFD-6B42B2204BCD}" type="datetimeFigureOut">
              <a:rPr lang="en-US" smtClean="0"/>
              <a:t>7/19/21</a:t>
            </a:fld>
            <a:endParaRPr lang="en-US"/>
          </a:p>
        </p:txBody>
      </p:sp>
      <p:sp>
        <p:nvSpPr>
          <p:cNvPr id="6" name="Footer Placeholder 5">
            <a:extLst>
              <a:ext uri="{FF2B5EF4-FFF2-40B4-BE49-F238E27FC236}">
                <a16:creationId xmlns:a16="http://schemas.microsoft.com/office/drawing/2014/main" id="{8E8C9F16-9562-BA4B-9BA6-D9111E96EA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BBD886-A8EE-9548-A5F0-897082403195}"/>
              </a:ext>
            </a:extLst>
          </p:cNvPr>
          <p:cNvSpPr>
            <a:spLocks noGrp="1"/>
          </p:cNvSpPr>
          <p:nvPr>
            <p:ph type="sldNum" sz="quarter" idx="12"/>
          </p:nvPr>
        </p:nvSpPr>
        <p:spPr/>
        <p:txBody>
          <a:bodyPr/>
          <a:lstStyle/>
          <a:p>
            <a:fld id="{ACEA3AA9-BACB-204C-86D1-BE81F868308B}" type="slidenum">
              <a:rPr lang="en-US" smtClean="0"/>
              <a:t>‹#›</a:t>
            </a:fld>
            <a:endParaRPr lang="en-US"/>
          </a:p>
        </p:txBody>
      </p:sp>
    </p:spTree>
    <p:extLst>
      <p:ext uri="{BB962C8B-B14F-4D97-AF65-F5344CB8AC3E}">
        <p14:creationId xmlns:p14="http://schemas.microsoft.com/office/powerpoint/2010/main" val="566676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D9E1F-F83B-5243-8EC1-80384B7782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5C13F75-B836-8947-85D5-86EEEDD49F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719E58C-8B79-BE40-BCF3-20CE60C1EC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9EFE75-0658-D34E-8A38-F71787FC0F33}"/>
              </a:ext>
            </a:extLst>
          </p:cNvPr>
          <p:cNvSpPr>
            <a:spLocks noGrp="1"/>
          </p:cNvSpPr>
          <p:nvPr>
            <p:ph type="dt" sz="half" idx="10"/>
          </p:nvPr>
        </p:nvSpPr>
        <p:spPr/>
        <p:txBody>
          <a:bodyPr/>
          <a:lstStyle/>
          <a:p>
            <a:fld id="{8470CD64-D4B7-504E-BDFD-6B42B2204BCD}" type="datetimeFigureOut">
              <a:rPr lang="en-US" smtClean="0"/>
              <a:t>7/19/21</a:t>
            </a:fld>
            <a:endParaRPr lang="en-US"/>
          </a:p>
        </p:txBody>
      </p:sp>
      <p:sp>
        <p:nvSpPr>
          <p:cNvPr id="6" name="Footer Placeholder 5">
            <a:extLst>
              <a:ext uri="{FF2B5EF4-FFF2-40B4-BE49-F238E27FC236}">
                <a16:creationId xmlns:a16="http://schemas.microsoft.com/office/drawing/2014/main" id="{487F73D3-7FA8-A644-9193-5DA1261295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1E2522-7D37-5C40-B7EF-C1524D03AA6A}"/>
              </a:ext>
            </a:extLst>
          </p:cNvPr>
          <p:cNvSpPr>
            <a:spLocks noGrp="1"/>
          </p:cNvSpPr>
          <p:nvPr>
            <p:ph type="sldNum" sz="quarter" idx="12"/>
          </p:nvPr>
        </p:nvSpPr>
        <p:spPr/>
        <p:txBody>
          <a:bodyPr/>
          <a:lstStyle/>
          <a:p>
            <a:fld id="{ACEA3AA9-BACB-204C-86D1-BE81F868308B}" type="slidenum">
              <a:rPr lang="en-US" smtClean="0"/>
              <a:t>‹#›</a:t>
            </a:fld>
            <a:endParaRPr lang="en-US"/>
          </a:p>
        </p:txBody>
      </p:sp>
    </p:spTree>
    <p:extLst>
      <p:ext uri="{BB962C8B-B14F-4D97-AF65-F5344CB8AC3E}">
        <p14:creationId xmlns:p14="http://schemas.microsoft.com/office/powerpoint/2010/main" val="5940578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4EF095-506E-0E43-BC47-A995496114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7B4358F-8166-BC42-A615-4FE4B16BCA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AB7810-9963-5A40-9B9D-EF28FDD61D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70CD64-D4B7-504E-BDFD-6B42B2204BCD}" type="datetimeFigureOut">
              <a:rPr lang="en-US" smtClean="0"/>
              <a:t>7/19/21</a:t>
            </a:fld>
            <a:endParaRPr lang="en-US"/>
          </a:p>
        </p:txBody>
      </p:sp>
      <p:sp>
        <p:nvSpPr>
          <p:cNvPr id="5" name="Footer Placeholder 4">
            <a:extLst>
              <a:ext uri="{FF2B5EF4-FFF2-40B4-BE49-F238E27FC236}">
                <a16:creationId xmlns:a16="http://schemas.microsoft.com/office/drawing/2014/main" id="{52FF1BA2-5DA6-3F4A-8481-FF7649379C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85F3AF8-EA0B-D342-AB90-D3CD1F742D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EA3AA9-BACB-204C-86D1-BE81F868308B}" type="slidenum">
              <a:rPr lang="en-US" smtClean="0"/>
              <a:t>‹#›</a:t>
            </a:fld>
            <a:endParaRPr lang="en-US"/>
          </a:p>
        </p:txBody>
      </p:sp>
    </p:spTree>
    <p:extLst>
      <p:ext uri="{BB962C8B-B14F-4D97-AF65-F5344CB8AC3E}">
        <p14:creationId xmlns:p14="http://schemas.microsoft.com/office/powerpoint/2010/main" val="1026012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8.emf"/></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2AB7A4-DD1E-4B49-97CD-05766B5B5440}"/>
              </a:ext>
            </a:extLst>
          </p:cNvPr>
          <p:cNvSpPr/>
          <p:nvPr/>
        </p:nvSpPr>
        <p:spPr>
          <a:xfrm>
            <a:off x="238897" y="741405"/>
            <a:ext cx="11714205" cy="5831725"/>
          </a:xfrm>
          <a:prstGeom prst="rect">
            <a:avLst/>
          </a:prstGeom>
        </p:spPr>
        <p:txBody>
          <a:bodyPr wrap="square">
            <a:spAutoFit/>
          </a:bodyPr>
          <a:lstStyle/>
          <a:p>
            <a:pPr algn="just">
              <a:lnSpc>
                <a:spcPct val="120000"/>
              </a:lnSpc>
            </a:pPr>
            <a:r>
              <a:rPr lang="en-US" sz="2400" b="1" dirty="0">
                <a:solidFill>
                  <a:srgbClr val="000000"/>
                </a:solidFill>
              </a:rPr>
              <a:t>Owners</a:t>
            </a:r>
          </a:p>
          <a:p>
            <a:pPr algn="just">
              <a:lnSpc>
                <a:spcPct val="120000"/>
              </a:lnSpc>
            </a:pPr>
            <a:endParaRPr lang="en-US" dirty="0">
              <a:solidFill>
                <a:srgbClr val="000000"/>
              </a:solidFill>
            </a:endParaRPr>
          </a:p>
          <a:p>
            <a:pPr algn="just">
              <a:lnSpc>
                <a:spcPct val="120000"/>
              </a:lnSpc>
            </a:pPr>
            <a:r>
              <a:rPr lang="en-US" dirty="0">
                <a:solidFill>
                  <a:srgbClr val="000000"/>
                </a:solidFill>
              </a:rPr>
              <a:t>Founded by </a:t>
            </a:r>
            <a:r>
              <a:rPr lang="en-US" dirty="0" err="1">
                <a:solidFill>
                  <a:srgbClr val="000000"/>
                </a:solidFill>
              </a:rPr>
              <a:t>Adib</a:t>
            </a:r>
            <a:r>
              <a:rPr lang="en-US" dirty="0">
                <a:solidFill>
                  <a:srgbClr val="000000"/>
                </a:solidFill>
              </a:rPr>
              <a:t> Salim, Gary Liggins, and Shane Mooney, Supreme Team LA has been the premiere entertainment curator in Los Angeles nightlife/hospitality for over 10+ years.  The experiential marketing and  promotional company has produced some of the most successful and highly sought-after events that Los Angeles has witnessed from nightclub promotion, restaurant branding/marketing, brand integration and private events at high end restaurants and event spaces such as: </a:t>
            </a:r>
            <a:r>
              <a:rPr lang="en-US" dirty="0" err="1">
                <a:solidFill>
                  <a:srgbClr val="000000"/>
                </a:solidFill>
              </a:rPr>
              <a:t>Supperclub</a:t>
            </a:r>
            <a:r>
              <a:rPr lang="en-US" dirty="0">
                <a:solidFill>
                  <a:srgbClr val="000000"/>
                </a:solidFill>
              </a:rPr>
              <a:t>, Roxbury, EP&amp;LP, Hyde, Doheny Room, Lock and Key, Aventine, Madera Kitchen, Avenue, Warwick, Blind Dragon, The Peppermint Club, Sunset Room, Le Jardin, Playhouse, The Chinese Theatre, Penthouse, Ballet, Conga Room, Microsoft Theatre, </a:t>
            </a:r>
            <a:r>
              <a:rPr lang="en-US" dirty="0" err="1">
                <a:solidFill>
                  <a:srgbClr val="000000"/>
                </a:solidFill>
              </a:rPr>
              <a:t>Belaso</a:t>
            </a:r>
            <a:r>
              <a:rPr lang="en-US" dirty="0">
                <a:solidFill>
                  <a:srgbClr val="000000"/>
                </a:solidFill>
              </a:rPr>
              <a:t>, Avalon, Tiffany’s on Vine, The Mondrian, SLS hotel, W Hotel Hollywood, The Roosevelt Hotel and more.</a:t>
            </a:r>
          </a:p>
          <a:p>
            <a:pPr algn="just">
              <a:lnSpc>
                <a:spcPct val="120000"/>
              </a:lnSpc>
            </a:pPr>
            <a:r>
              <a:rPr lang="en-US" dirty="0">
                <a:solidFill>
                  <a:srgbClr val="000000"/>
                </a:solidFill>
              </a:rPr>
              <a:t>Supreme Team LA specializes in concierge, liaison and event planning services for celebrities, athletes, liquor companies, record labels and more. Generating over tens of millions of dollars for the Los Angeles nightclub &amp; restaurant industry and receiving noteworthy press, Supreme Team LA has its pulse on the L.A. scene. Comprised of Los Angeles natives, Supreme Team LA knows how to appeal not only to locals on a weekly basis but also garner attendance from A-list Athletes, Celebrities, Models and entertainment personalities from around the world. Supreme Team LA outstanding reputation in the events and entertainment sectors ensures their ability to manage and transform Social House Lounge into a profitable and notable venue in the Los Angeles market. The team plans to launch multiple locations across California and expand into a national experience.</a:t>
            </a:r>
          </a:p>
        </p:txBody>
      </p:sp>
    </p:spTree>
    <p:extLst>
      <p:ext uri="{BB962C8B-B14F-4D97-AF65-F5344CB8AC3E}">
        <p14:creationId xmlns:p14="http://schemas.microsoft.com/office/powerpoint/2010/main" val="25282787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AB16BC-B6B7-4D41-889D-0E13B886DE0C}"/>
              </a:ext>
            </a:extLst>
          </p:cNvPr>
          <p:cNvSpPr>
            <a:spLocks noGrp="1"/>
          </p:cNvSpPr>
          <p:nvPr>
            <p:ph idx="1"/>
          </p:nvPr>
        </p:nvSpPr>
        <p:spPr>
          <a:xfrm>
            <a:off x="838200" y="690508"/>
            <a:ext cx="10515600" cy="4351338"/>
          </a:xfrm>
        </p:spPr>
        <p:txBody>
          <a:bodyPr/>
          <a:lstStyle/>
          <a:p>
            <a:pPr marL="0" indent="0">
              <a:buNone/>
            </a:pPr>
            <a:r>
              <a:rPr lang="en-US" dirty="0"/>
              <a:t>The Ideal investment opportunity would be a 70/30 split.  The idea would be to reinvest profits and open multiple locations in California and other markets with the same concept or different concepts with the same or similar numbers. We believe after the first year we can get one location open per year which would double the investors profit with each location open.</a:t>
            </a:r>
          </a:p>
          <a:p>
            <a:pPr marL="0" indent="0">
              <a:buNone/>
            </a:pPr>
            <a:endParaRPr lang="en-US" dirty="0"/>
          </a:p>
          <a:p>
            <a:pPr marL="0" indent="0">
              <a:buNone/>
            </a:pPr>
            <a:r>
              <a:rPr lang="en-US" sz="2000" u="sng" dirty="0"/>
              <a:t>Areas of opportunity (All areas where we have network and connections)</a:t>
            </a:r>
          </a:p>
          <a:p>
            <a:pPr marL="0" indent="0">
              <a:buNone/>
            </a:pPr>
            <a:r>
              <a:rPr lang="en-US" sz="2000" dirty="0"/>
              <a:t>Los Angeles, Studio City/Sherman Oaks, San Diego, Houston, Dallas, Phoenix/Scottsdale, Miami, Atlanta, Orange County (CA), Inland Empire (CA)</a:t>
            </a:r>
          </a:p>
        </p:txBody>
      </p:sp>
    </p:spTree>
    <p:extLst>
      <p:ext uri="{BB962C8B-B14F-4D97-AF65-F5344CB8AC3E}">
        <p14:creationId xmlns:p14="http://schemas.microsoft.com/office/powerpoint/2010/main" val="4098190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B6459-6672-6D42-A22C-1E469AA554F8}"/>
              </a:ext>
            </a:extLst>
          </p:cNvPr>
          <p:cNvSpPr>
            <a:spLocks noGrp="1"/>
          </p:cNvSpPr>
          <p:nvPr>
            <p:ph type="title"/>
          </p:nvPr>
        </p:nvSpPr>
        <p:spPr>
          <a:xfrm>
            <a:off x="294503" y="204487"/>
            <a:ext cx="10515600" cy="1325563"/>
          </a:xfrm>
        </p:spPr>
        <p:txBody>
          <a:bodyPr>
            <a:normAutofit fontScale="90000"/>
          </a:bodyPr>
          <a:lstStyle/>
          <a:p>
            <a:r>
              <a:rPr lang="en-US" sz="2400" b="1" dirty="0">
                <a:latin typeface="+mn-lt"/>
              </a:rPr>
              <a:t>Total Expenses – Per Year</a:t>
            </a:r>
            <a:br>
              <a:rPr lang="en-US" sz="2400" b="1" dirty="0">
                <a:latin typeface="+mn-lt"/>
              </a:rPr>
            </a:br>
            <a:r>
              <a:rPr lang="en-US" sz="2200" dirty="0">
                <a:latin typeface="+mn-lt"/>
              </a:rPr>
              <a:t>These expenses are the MOST it can cost to operate, depending on the venue theme and location, and with Supreme Team doing the Marketing and promotion and using our network some of these costs will be a lot lower, these costs are here to understand the potential FULL costs of operations</a:t>
            </a:r>
          </a:p>
        </p:txBody>
      </p:sp>
      <p:graphicFrame>
        <p:nvGraphicFramePr>
          <p:cNvPr id="7" name="Object 6">
            <a:extLst>
              <a:ext uri="{FF2B5EF4-FFF2-40B4-BE49-F238E27FC236}">
                <a16:creationId xmlns:a16="http://schemas.microsoft.com/office/drawing/2014/main" id="{47E5E809-E692-2549-B51A-F7319558E95E}"/>
              </a:ext>
            </a:extLst>
          </p:cNvPr>
          <p:cNvGraphicFramePr>
            <a:graphicFrameLocks noChangeAspect="1"/>
          </p:cNvGraphicFramePr>
          <p:nvPr>
            <p:extLst>
              <p:ext uri="{D42A27DB-BD31-4B8C-83A1-F6EECF244321}">
                <p14:modId xmlns:p14="http://schemas.microsoft.com/office/powerpoint/2010/main" val="3991064944"/>
              </p:ext>
            </p:extLst>
          </p:nvPr>
        </p:nvGraphicFramePr>
        <p:xfrm>
          <a:off x="2323070" y="1530050"/>
          <a:ext cx="7265773" cy="5123464"/>
        </p:xfrm>
        <a:graphic>
          <a:graphicData uri="http://schemas.openxmlformats.org/presentationml/2006/ole">
            <mc:AlternateContent xmlns:mc="http://schemas.openxmlformats.org/markup-compatibility/2006">
              <mc:Choice xmlns:v="urn:schemas-microsoft-com:vml" Requires="v">
                <p:oleObj spid="_x0000_s4098" name="Worksheet" r:id="rId3" imgW="8826500" imgH="7416800" progId="Excel.Sheet.12">
                  <p:embed/>
                </p:oleObj>
              </mc:Choice>
              <mc:Fallback>
                <p:oleObj name="Worksheet" r:id="rId3" imgW="8826500" imgH="7416800" progId="Excel.Sheet.12">
                  <p:embed/>
                  <p:pic>
                    <p:nvPicPr>
                      <p:cNvPr id="0" name=""/>
                      <p:cNvPicPr/>
                      <p:nvPr/>
                    </p:nvPicPr>
                    <p:blipFill>
                      <a:blip r:embed="rId4"/>
                      <a:stretch>
                        <a:fillRect/>
                      </a:stretch>
                    </p:blipFill>
                    <p:spPr>
                      <a:xfrm>
                        <a:off x="2323070" y="1530050"/>
                        <a:ext cx="7265773" cy="5123464"/>
                      </a:xfrm>
                      <a:prstGeom prst="rect">
                        <a:avLst/>
                      </a:prstGeom>
                    </p:spPr>
                  </p:pic>
                </p:oleObj>
              </mc:Fallback>
            </mc:AlternateContent>
          </a:graphicData>
        </a:graphic>
      </p:graphicFrame>
    </p:spTree>
    <p:extLst>
      <p:ext uri="{BB962C8B-B14F-4D97-AF65-F5344CB8AC3E}">
        <p14:creationId xmlns:p14="http://schemas.microsoft.com/office/powerpoint/2010/main" val="1016637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A42B6C6-AC3F-874E-A3DC-4F14E4815E4A}"/>
              </a:ext>
            </a:extLst>
          </p:cNvPr>
          <p:cNvSpPr/>
          <p:nvPr/>
        </p:nvSpPr>
        <p:spPr>
          <a:xfrm>
            <a:off x="568411" y="617838"/>
            <a:ext cx="11294075" cy="5170646"/>
          </a:xfrm>
          <a:prstGeom prst="rect">
            <a:avLst/>
          </a:prstGeom>
        </p:spPr>
        <p:txBody>
          <a:bodyPr wrap="square">
            <a:spAutoFit/>
          </a:bodyPr>
          <a:lstStyle/>
          <a:p>
            <a:pPr algn="just"/>
            <a:r>
              <a:rPr lang="en-US" sz="2400" b="1" dirty="0"/>
              <a:t>CFO</a:t>
            </a:r>
          </a:p>
          <a:p>
            <a:pPr algn="just"/>
            <a:endParaRPr lang="en-US" dirty="0"/>
          </a:p>
          <a:p>
            <a:pPr algn="just"/>
            <a:r>
              <a:rPr lang="en-US" dirty="0"/>
              <a:t>Don Fields serves as the CFO of the promotional group. With a MBA Finance degree from the University of Washington and over 15 Years in the Hospitality arena Don has been responsible for opening three of the top grossing and most profitable restaurants in Southern California.  Serving as General Manager in Operations for Brinker he then joined the Beverly Hills Food Company as Controller where he was responsible for developing and overseeing the Financial Operations of the Largest Grossing Opening Southern California has seen.  Bottega Louie began as a $12.5 Million Full-Service Restaurant located in Downtown LA. From Bottega Louie he furthered his career as CFO for </a:t>
            </a:r>
            <a:r>
              <a:rPr lang="en-US" dirty="0" err="1"/>
              <a:t>Drai’s</a:t>
            </a:r>
            <a:r>
              <a:rPr lang="en-US" dirty="0"/>
              <a:t> Enterprises where he oversaw all financial operations and general business management for the portfolio. Once </a:t>
            </a:r>
            <a:r>
              <a:rPr lang="en-US" dirty="0" err="1"/>
              <a:t>Drai’s</a:t>
            </a:r>
            <a:r>
              <a:rPr lang="en-US" dirty="0"/>
              <a:t> permanently relocated to Las Vegas for operations Don accepted a new position as CFO for Matthew Kenney Cuisine. Under his supervision the brand expanded from 2 locations to 26 international restaurants and generated over $74 Million and 15% EBIDTA in revenue streams. Don later became the Operational Director the Consulted Sprout Restaurant Group (properties include </a:t>
            </a:r>
            <a:r>
              <a:rPr lang="en-US" dirty="0" err="1"/>
              <a:t>Bavel</a:t>
            </a:r>
            <a:r>
              <a:rPr lang="en-US" dirty="0"/>
              <a:t>, Rose Café, Republique, </a:t>
            </a:r>
            <a:r>
              <a:rPr lang="en-US" dirty="0" err="1"/>
              <a:t>Bestia</a:t>
            </a:r>
            <a:r>
              <a:rPr lang="en-US" dirty="0"/>
              <a:t>, Vespertine).  Presently, Don is the Regional Finance Director for Compass Group where he manages $100 Million in Business and oversees all operations for the company. With a celebrated career of accomplishments in the financial and operational industry, Don is poised to do the same for our venue/brand. A&amp;G Group has also enlisted the innovative architectural firm Spacecraft Design Group to design and construct our </a:t>
            </a:r>
            <a:r>
              <a:rPr lang="en-US" b="1" dirty="0"/>
              <a:t>venue</a:t>
            </a:r>
            <a:r>
              <a:rPr lang="en-US" dirty="0"/>
              <a:t>. Spacecraft has been responsible for designing hundreds of restaurant and retail spaces around the world.</a:t>
            </a:r>
          </a:p>
        </p:txBody>
      </p:sp>
    </p:spTree>
    <p:extLst>
      <p:ext uri="{BB962C8B-B14F-4D97-AF65-F5344CB8AC3E}">
        <p14:creationId xmlns:p14="http://schemas.microsoft.com/office/powerpoint/2010/main" val="11968924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DA99CD1-20FD-D343-85A0-72AE457E3AF0}"/>
              </a:ext>
            </a:extLst>
          </p:cNvPr>
          <p:cNvSpPr/>
          <p:nvPr/>
        </p:nvSpPr>
        <p:spPr>
          <a:xfrm>
            <a:off x="679622" y="902044"/>
            <a:ext cx="11071654" cy="5816977"/>
          </a:xfrm>
          <a:prstGeom prst="rect">
            <a:avLst/>
          </a:prstGeom>
        </p:spPr>
        <p:txBody>
          <a:bodyPr wrap="square">
            <a:spAutoFit/>
          </a:bodyPr>
          <a:lstStyle/>
          <a:p>
            <a:r>
              <a:rPr lang="en-US" sz="2400" b="1" dirty="0"/>
              <a:t>Design Concept</a:t>
            </a:r>
          </a:p>
          <a:p>
            <a:endParaRPr lang="en-US" dirty="0"/>
          </a:p>
          <a:p>
            <a:r>
              <a:rPr lang="en-US" sz="1500" dirty="0"/>
              <a:t>Industrial chic and modern rustic design will give the venue a warm feeling with wood and stone undertones. Large windows that can be fully opened will create an outdoor experience for diners inside.  Social House’s elegant décor is suitable for a casual brunch, sporting events viewing or a beautiful evening with music for every musical palette. </a:t>
            </a:r>
            <a:br>
              <a:rPr lang="en-US" sz="1500" dirty="0"/>
            </a:br>
            <a:br>
              <a:rPr lang="en-US" sz="1500" dirty="0"/>
            </a:br>
            <a:r>
              <a:rPr lang="en-US" sz="1500" dirty="0"/>
              <a:t>The industrial design will be comprised of concrete, copper, piped A/C units and raw earthly elements creating a modern dining experience.</a:t>
            </a:r>
          </a:p>
          <a:p>
            <a:r>
              <a:rPr lang="en-US" sz="1500" dirty="0"/>
              <a:t>the décor will be created partially by artists with their works being on display in the main dining area, also artwork of influential sports figures. </a:t>
            </a:r>
            <a:br>
              <a:rPr lang="en-US" sz="1500" dirty="0"/>
            </a:br>
            <a:br>
              <a:rPr lang="en-US" sz="1500" dirty="0"/>
            </a:br>
            <a:r>
              <a:rPr lang="en-US" sz="1500" dirty="0"/>
              <a:t>Combining rustic and industrial designs Social House brings the excitement of the inner city capturing the grit and glam through local artists artwork as well. It’s everything patrons could ask for in a restaurant/lounge whether they’re celebrating a casual outing or dressing up for a night on the town</a:t>
            </a:r>
          </a:p>
          <a:p>
            <a:r>
              <a:rPr lang="en-US" sz="1500" dirty="0"/>
              <a:t>Venue will also feature a separate lounge/patio area that will feature everything from live music to </a:t>
            </a:r>
            <a:r>
              <a:rPr lang="en-US" sz="1500" dirty="0" err="1"/>
              <a:t>Dj’s</a:t>
            </a:r>
            <a:r>
              <a:rPr lang="en-US" sz="1500" dirty="0"/>
              <a:t> depending on the event. food and drinks being served outside along with bottle service option officially making social house the perfect place for any occasion.</a:t>
            </a:r>
            <a:br>
              <a:rPr lang="en-US" sz="1500" dirty="0"/>
            </a:br>
            <a:r>
              <a:rPr lang="en-US" sz="1500" dirty="0"/>
              <a:t> </a:t>
            </a:r>
            <a:br>
              <a:rPr lang="en-US" sz="1500" dirty="0"/>
            </a:br>
            <a:r>
              <a:rPr lang="en-US" sz="1500" dirty="0"/>
              <a:t>Venue will offer a variety of seating from booths on one side of the venue to built in tables along the other side of the restaurant. Table- tops will be placed in the middle of the restaurant that offer multiple configurations depending on the size of your event/party.  </a:t>
            </a:r>
            <a:br>
              <a:rPr lang="en-US" sz="1500" dirty="0"/>
            </a:br>
            <a:br>
              <a:rPr lang="en-US" sz="1500" dirty="0"/>
            </a:br>
            <a:r>
              <a:rPr lang="en-US" sz="1500" dirty="0"/>
              <a:t>With multifunctional furniture Social House can transform from a dinning experience to a private event space with ease. 	</a:t>
            </a:r>
            <a:br>
              <a:rPr lang="en-US" sz="1500" dirty="0"/>
            </a:br>
            <a:br>
              <a:rPr lang="en-US" sz="1500" dirty="0"/>
            </a:br>
            <a:r>
              <a:rPr lang="en-US" sz="1500" dirty="0"/>
              <a:t>Venue will offer televisions just to make sure we do not have to close or slow down business when big sporting events are on, truly making Social House a multifunctional lounge built to generate revenue from all directions and giving consumers multiple reasons to come back day and night</a:t>
            </a:r>
          </a:p>
        </p:txBody>
      </p:sp>
    </p:spTree>
    <p:extLst>
      <p:ext uri="{BB962C8B-B14F-4D97-AF65-F5344CB8AC3E}">
        <p14:creationId xmlns:p14="http://schemas.microsoft.com/office/powerpoint/2010/main" val="1847325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 shot of a living room&#10;&#10;Description automatically generated">
            <a:extLst>
              <a:ext uri="{FF2B5EF4-FFF2-40B4-BE49-F238E27FC236}">
                <a16:creationId xmlns:a16="http://schemas.microsoft.com/office/drawing/2014/main" id="{FDEE4E2D-C61D-1948-914D-11AC2961DE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919163"/>
            <a:ext cx="4594225" cy="3001963"/>
          </a:xfrm>
          <a:prstGeom prst="rect">
            <a:avLst/>
          </a:prstGeom>
        </p:spPr>
      </p:pic>
      <p:sp>
        <p:nvSpPr>
          <p:cNvPr id="6" name="TextBox 5">
            <a:extLst>
              <a:ext uri="{FF2B5EF4-FFF2-40B4-BE49-F238E27FC236}">
                <a16:creationId xmlns:a16="http://schemas.microsoft.com/office/drawing/2014/main" id="{5BA44405-2EDE-3F4E-B590-D68B145067EC}"/>
              </a:ext>
            </a:extLst>
          </p:cNvPr>
          <p:cNvSpPr txBox="1"/>
          <p:nvPr/>
        </p:nvSpPr>
        <p:spPr>
          <a:xfrm>
            <a:off x="990600" y="3543300"/>
            <a:ext cx="4594225" cy="377825"/>
          </a:xfrm>
          <a:prstGeom prst="rect">
            <a:avLst/>
          </a:prstGeom>
          <a:solidFill>
            <a:srgbClr val="000000">
              <a:alpha val="50000"/>
            </a:srgbClr>
          </a:solidFill>
          <a:ln>
            <a:noFill/>
          </a:ln>
        </p:spPr>
        <p:txBody>
          <a:bodyPr wrap="square" rtlCol="0" anchor="ctr">
            <a:noAutofit/>
          </a:bodyPr>
          <a:lstStyle/>
          <a:p>
            <a:pPr algn="ctr">
              <a:spcAft>
                <a:spcPts val="600"/>
              </a:spcAft>
            </a:pPr>
            <a:r>
              <a:rPr lang="en-US" sz="1300" b="1">
                <a:solidFill>
                  <a:srgbClr val="FFFFFF"/>
                </a:solidFill>
              </a:rPr>
              <a:t>Art on the walls in Dining area</a:t>
            </a:r>
          </a:p>
        </p:txBody>
      </p:sp>
      <p:pic>
        <p:nvPicPr>
          <p:cNvPr id="7" name="Picture 6" descr="Large Windows&#10;">
            <a:extLst>
              <a:ext uri="{FF2B5EF4-FFF2-40B4-BE49-F238E27FC236}">
                <a16:creationId xmlns:a16="http://schemas.microsoft.com/office/drawing/2014/main" id="{5A6251C8-BCCE-124A-99EF-71601D093B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53088" y="919163"/>
            <a:ext cx="5470525" cy="3001963"/>
          </a:xfrm>
          <a:prstGeom prst="rect">
            <a:avLst/>
          </a:prstGeom>
        </p:spPr>
      </p:pic>
      <p:sp>
        <p:nvSpPr>
          <p:cNvPr id="8" name="TextBox 7">
            <a:extLst>
              <a:ext uri="{FF2B5EF4-FFF2-40B4-BE49-F238E27FC236}">
                <a16:creationId xmlns:a16="http://schemas.microsoft.com/office/drawing/2014/main" id="{F9EF2B49-2909-1E4E-8488-E9FD1E55CA2A}"/>
              </a:ext>
            </a:extLst>
          </p:cNvPr>
          <p:cNvSpPr txBox="1"/>
          <p:nvPr/>
        </p:nvSpPr>
        <p:spPr>
          <a:xfrm>
            <a:off x="5653088" y="3543300"/>
            <a:ext cx="5470525" cy="377825"/>
          </a:xfrm>
          <a:prstGeom prst="rect">
            <a:avLst/>
          </a:prstGeom>
          <a:solidFill>
            <a:srgbClr val="000000">
              <a:alpha val="50000"/>
            </a:srgbClr>
          </a:solidFill>
          <a:ln>
            <a:noFill/>
          </a:ln>
        </p:spPr>
        <p:txBody>
          <a:bodyPr wrap="square" rtlCol="0" anchor="ctr">
            <a:noAutofit/>
          </a:bodyPr>
          <a:lstStyle/>
          <a:p>
            <a:pPr algn="ctr">
              <a:spcAft>
                <a:spcPts val="600"/>
              </a:spcAft>
            </a:pPr>
            <a:r>
              <a:rPr lang="en-US" sz="1300" b="1">
                <a:solidFill>
                  <a:srgbClr val="FFFFFF"/>
                </a:solidFill>
              </a:rPr>
              <a:t>Large Windows</a:t>
            </a:r>
          </a:p>
        </p:txBody>
      </p:sp>
      <p:pic>
        <p:nvPicPr>
          <p:cNvPr id="9" name="Picture 8" descr="A red sofa&#10;&#10;Description automatically generated">
            <a:extLst>
              <a:ext uri="{FF2B5EF4-FFF2-40B4-BE49-F238E27FC236}">
                <a16:creationId xmlns:a16="http://schemas.microsoft.com/office/drawing/2014/main" id="{4ABE486B-E324-A341-8847-35152A65CF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0600" y="3989388"/>
            <a:ext cx="1885950" cy="1885950"/>
          </a:xfrm>
          <a:prstGeom prst="rect">
            <a:avLst/>
          </a:prstGeom>
        </p:spPr>
      </p:pic>
      <p:sp>
        <p:nvSpPr>
          <p:cNvPr id="10" name="TextBox 9">
            <a:extLst>
              <a:ext uri="{FF2B5EF4-FFF2-40B4-BE49-F238E27FC236}">
                <a16:creationId xmlns:a16="http://schemas.microsoft.com/office/drawing/2014/main" id="{7E09D087-B743-0147-A83E-C9CC54943054}"/>
              </a:ext>
            </a:extLst>
          </p:cNvPr>
          <p:cNvSpPr txBox="1"/>
          <p:nvPr/>
        </p:nvSpPr>
        <p:spPr>
          <a:xfrm>
            <a:off x="990600" y="5499100"/>
            <a:ext cx="1885950" cy="377825"/>
          </a:xfrm>
          <a:prstGeom prst="rect">
            <a:avLst/>
          </a:prstGeom>
          <a:solidFill>
            <a:srgbClr val="000000">
              <a:alpha val="50000"/>
            </a:srgbClr>
          </a:solidFill>
          <a:ln>
            <a:noFill/>
          </a:ln>
        </p:spPr>
        <p:txBody>
          <a:bodyPr wrap="square" rtlCol="0" anchor="ctr">
            <a:noAutofit/>
          </a:bodyPr>
          <a:lstStyle/>
          <a:p>
            <a:pPr algn="ctr">
              <a:spcAft>
                <a:spcPts val="600"/>
              </a:spcAft>
            </a:pPr>
            <a:r>
              <a:rPr lang="en-US" sz="1300" b="1">
                <a:solidFill>
                  <a:srgbClr val="FFFFFF"/>
                </a:solidFill>
              </a:rPr>
              <a:t>Patio</a:t>
            </a:r>
          </a:p>
        </p:txBody>
      </p:sp>
      <p:pic>
        <p:nvPicPr>
          <p:cNvPr id="11" name="Content Placeholder 4" descr="A view of a stone building&#10;&#10;Description automatically generated">
            <a:extLst>
              <a:ext uri="{FF2B5EF4-FFF2-40B4-BE49-F238E27FC236}">
                <a16:creationId xmlns:a16="http://schemas.microsoft.com/office/drawing/2014/main" id="{0A24D008-796F-D840-B52A-B2DCD27475B5}"/>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2946400" y="3989388"/>
            <a:ext cx="2282825" cy="1885950"/>
          </a:xfrm>
        </p:spPr>
      </p:pic>
      <p:sp>
        <p:nvSpPr>
          <p:cNvPr id="12" name="TextBox 11">
            <a:extLst>
              <a:ext uri="{FF2B5EF4-FFF2-40B4-BE49-F238E27FC236}">
                <a16:creationId xmlns:a16="http://schemas.microsoft.com/office/drawing/2014/main" id="{D318586A-C01F-BA4C-87FC-6C4FD639391B}"/>
              </a:ext>
            </a:extLst>
          </p:cNvPr>
          <p:cNvSpPr txBox="1"/>
          <p:nvPr/>
        </p:nvSpPr>
        <p:spPr>
          <a:xfrm>
            <a:off x="2946400" y="5499100"/>
            <a:ext cx="2282825" cy="377825"/>
          </a:xfrm>
          <a:prstGeom prst="rect">
            <a:avLst/>
          </a:prstGeom>
          <a:solidFill>
            <a:srgbClr val="000000">
              <a:alpha val="50000"/>
            </a:srgbClr>
          </a:solidFill>
          <a:ln>
            <a:noFill/>
          </a:ln>
        </p:spPr>
        <p:txBody>
          <a:bodyPr wrap="square" rtlCol="0" anchor="ctr">
            <a:noAutofit/>
          </a:bodyPr>
          <a:lstStyle/>
          <a:p>
            <a:pPr algn="ctr">
              <a:spcAft>
                <a:spcPts val="600"/>
              </a:spcAft>
            </a:pPr>
            <a:r>
              <a:rPr lang="en-US" sz="1300" b="1">
                <a:solidFill>
                  <a:srgbClr val="FFFFFF"/>
                </a:solidFill>
              </a:rPr>
              <a:t>Rustic Design</a:t>
            </a:r>
          </a:p>
        </p:txBody>
      </p:sp>
      <p:pic>
        <p:nvPicPr>
          <p:cNvPr id="13" name="Picture 12" descr="A large room&#10;&#10;Description automatically generated">
            <a:extLst>
              <a:ext uri="{FF2B5EF4-FFF2-40B4-BE49-F238E27FC236}">
                <a16:creationId xmlns:a16="http://schemas.microsoft.com/office/drawing/2014/main" id="{042CFC0B-523C-554F-A14B-3EF41372A23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99075" y="3989388"/>
            <a:ext cx="2894013" cy="1885950"/>
          </a:xfrm>
          <a:prstGeom prst="rect">
            <a:avLst/>
          </a:prstGeom>
        </p:spPr>
      </p:pic>
      <p:sp>
        <p:nvSpPr>
          <p:cNvPr id="14" name="TextBox 13">
            <a:extLst>
              <a:ext uri="{FF2B5EF4-FFF2-40B4-BE49-F238E27FC236}">
                <a16:creationId xmlns:a16="http://schemas.microsoft.com/office/drawing/2014/main" id="{6C0298A8-562E-604C-B551-0A1AC272AE6C}"/>
              </a:ext>
            </a:extLst>
          </p:cNvPr>
          <p:cNvSpPr txBox="1"/>
          <p:nvPr/>
        </p:nvSpPr>
        <p:spPr>
          <a:xfrm>
            <a:off x="5299075" y="5499100"/>
            <a:ext cx="2894013" cy="377825"/>
          </a:xfrm>
          <a:prstGeom prst="rect">
            <a:avLst/>
          </a:prstGeom>
          <a:solidFill>
            <a:srgbClr val="000000">
              <a:alpha val="50000"/>
            </a:srgbClr>
          </a:solidFill>
          <a:ln>
            <a:noFill/>
          </a:ln>
        </p:spPr>
        <p:txBody>
          <a:bodyPr wrap="square" rtlCol="0" anchor="ctr">
            <a:noAutofit/>
          </a:bodyPr>
          <a:lstStyle/>
          <a:p>
            <a:pPr algn="ctr">
              <a:spcAft>
                <a:spcPts val="600"/>
              </a:spcAft>
            </a:pPr>
            <a:r>
              <a:rPr lang="en-US" sz="1300" b="1">
                <a:solidFill>
                  <a:srgbClr val="FFFFFF"/>
                </a:solidFill>
              </a:rPr>
              <a:t>Rustic Design</a:t>
            </a:r>
          </a:p>
        </p:txBody>
      </p:sp>
      <p:pic>
        <p:nvPicPr>
          <p:cNvPr id="15" name="Picture 14">
            <a:extLst>
              <a:ext uri="{FF2B5EF4-FFF2-40B4-BE49-F238E27FC236}">
                <a16:creationId xmlns:a16="http://schemas.microsoft.com/office/drawing/2014/main" id="{41587505-6575-3C4F-A048-019EC204D91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8261350" y="3989388"/>
            <a:ext cx="2863850" cy="1885950"/>
          </a:xfrm>
          <a:prstGeom prst="rect">
            <a:avLst/>
          </a:prstGeom>
        </p:spPr>
      </p:pic>
      <p:sp>
        <p:nvSpPr>
          <p:cNvPr id="16" name="TextBox 15">
            <a:extLst>
              <a:ext uri="{FF2B5EF4-FFF2-40B4-BE49-F238E27FC236}">
                <a16:creationId xmlns:a16="http://schemas.microsoft.com/office/drawing/2014/main" id="{5BD7AEC6-DEF7-1741-A2F4-662F796E7E1B}"/>
              </a:ext>
            </a:extLst>
          </p:cNvPr>
          <p:cNvSpPr txBox="1"/>
          <p:nvPr/>
        </p:nvSpPr>
        <p:spPr>
          <a:xfrm>
            <a:off x="8261350" y="5499100"/>
            <a:ext cx="2863850" cy="377825"/>
          </a:xfrm>
          <a:prstGeom prst="rect">
            <a:avLst/>
          </a:prstGeom>
          <a:solidFill>
            <a:srgbClr val="000000">
              <a:alpha val="50000"/>
            </a:srgbClr>
          </a:solidFill>
          <a:ln>
            <a:noFill/>
          </a:ln>
        </p:spPr>
        <p:txBody>
          <a:bodyPr wrap="square" rtlCol="0" anchor="ctr">
            <a:noAutofit/>
          </a:bodyPr>
          <a:lstStyle/>
          <a:p>
            <a:pPr algn="ctr">
              <a:spcAft>
                <a:spcPts val="600"/>
              </a:spcAft>
            </a:pPr>
            <a:r>
              <a:rPr lang="en-US" sz="1300" b="1">
                <a:solidFill>
                  <a:srgbClr val="FFFFFF"/>
                </a:solidFill>
              </a:rPr>
              <a:t>Patio</a:t>
            </a:r>
          </a:p>
        </p:txBody>
      </p:sp>
    </p:spTree>
    <p:extLst>
      <p:ext uri="{BB962C8B-B14F-4D97-AF65-F5344CB8AC3E}">
        <p14:creationId xmlns:p14="http://schemas.microsoft.com/office/powerpoint/2010/main" val="18114449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9CA90-4193-9B41-8594-AB1032B2B14D}"/>
              </a:ext>
            </a:extLst>
          </p:cNvPr>
          <p:cNvSpPr>
            <a:spLocks noGrp="1"/>
          </p:cNvSpPr>
          <p:nvPr>
            <p:ph type="title"/>
          </p:nvPr>
        </p:nvSpPr>
        <p:spPr/>
        <p:txBody>
          <a:bodyPr>
            <a:normAutofit/>
          </a:bodyPr>
          <a:lstStyle/>
          <a:p>
            <a:r>
              <a:rPr lang="en-US" sz="2700" b="1" dirty="0">
                <a:latin typeface="+mn-lt"/>
              </a:rPr>
              <a:t>Social House LA Operating Hours and Schedule</a:t>
            </a:r>
            <a:br>
              <a:rPr lang="en-US" sz="2700" b="1" dirty="0">
                <a:latin typeface="+mn-lt"/>
              </a:rPr>
            </a:br>
            <a:r>
              <a:rPr lang="en-US" sz="2700" b="1" dirty="0">
                <a:latin typeface="+mn-lt"/>
              </a:rPr>
              <a:t>This is a tentative schedule intended to reflect the ability to operate 7 days a week with entertainment-based programming</a:t>
            </a:r>
            <a:endParaRPr lang="en-US" sz="2700" dirty="0">
              <a:latin typeface="+mn-lt"/>
            </a:endParaRPr>
          </a:p>
        </p:txBody>
      </p:sp>
      <p:sp>
        <p:nvSpPr>
          <p:cNvPr id="3" name="Content Placeholder 2">
            <a:extLst>
              <a:ext uri="{FF2B5EF4-FFF2-40B4-BE49-F238E27FC236}">
                <a16:creationId xmlns:a16="http://schemas.microsoft.com/office/drawing/2014/main" id="{E546602A-94FB-7D41-985D-EB53FE7F401C}"/>
              </a:ext>
            </a:extLst>
          </p:cNvPr>
          <p:cNvSpPr>
            <a:spLocks noGrp="1"/>
          </p:cNvSpPr>
          <p:nvPr>
            <p:ph idx="1"/>
          </p:nvPr>
        </p:nvSpPr>
        <p:spPr/>
        <p:txBody>
          <a:bodyPr>
            <a:normAutofit fontScale="92500"/>
          </a:bodyPr>
          <a:lstStyle/>
          <a:p>
            <a:r>
              <a:rPr lang="en-US" sz="1800" b="1" u="sng" dirty="0"/>
              <a:t>**ALL SPORTING EVENTS WILL BE SHOWN SCHEDULE CAN BE ALTERED TO REFLECT MAJOR SPORTING EVENTS **</a:t>
            </a:r>
          </a:p>
          <a:p>
            <a:pPr marL="0" indent="0">
              <a:buNone/>
            </a:pPr>
            <a:endParaRPr lang="en-US" sz="1800" u="sng" dirty="0"/>
          </a:p>
          <a:p>
            <a:r>
              <a:rPr lang="en-US" sz="1800" u="sng" dirty="0"/>
              <a:t>Monday</a:t>
            </a:r>
            <a:r>
              <a:rPr lang="en-US" sz="1800" dirty="0"/>
              <a:t>  4pm -7pm Happy Hour; 10pm – close Late Happy Hour  </a:t>
            </a:r>
          </a:p>
          <a:p>
            <a:r>
              <a:rPr lang="en-US" sz="1800" u="sng" dirty="0"/>
              <a:t>Tuesday </a:t>
            </a:r>
            <a:r>
              <a:rPr lang="en-US" sz="1800" dirty="0"/>
              <a:t>4pm – close Taco Tuesday Happy Hour. Playlist curated by Top DJ’s. Special weeks with special guest DJ set.</a:t>
            </a:r>
          </a:p>
          <a:p>
            <a:r>
              <a:rPr lang="en-US" sz="1800" u="sng" dirty="0"/>
              <a:t>Wednesday </a:t>
            </a:r>
            <a:r>
              <a:rPr lang="en-US" sz="1800" dirty="0"/>
              <a:t>4pm – close Wine Down Wednesdays &amp; Happy Hour ½ price on beer and wine all night.  4pm-7pm normal happy hour. Jazz and R&amp;B music curated playlist or live band.</a:t>
            </a:r>
          </a:p>
          <a:p>
            <a:r>
              <a:rPr lang="en-US" sz="1800" u="sng" dirty="0"/>
              <a:t>Thursday</a:t>
            </a:r>
            <a:r>
              <a:rPr lang="en-US" sz="1800" dirty="0"/>
              <a:t> 4pm – 7pm Happy Hour; 10pm – close Late Happy Hour.</a:t>
            </a:r>
          </a:p>
          <a:p>
            <a:r>
              <a:rPr lang="en-US" sz="1800" u="sng" dirty="0"/>
              <a:t>Friday</a:t>
            </a:r>
            <a:r>
              <a:rPr lang="en-US" sz="1800" dirty="0"/>
              <a:t> 4pm – 7pm Happy Hour. Close at 2am with playlist curated by Top DJ’s. Close 2am.  Playlist curated by Top DJ’s. Special weeks with a special guest DJ set.</a:t>
            </a:r>
          </a:p>
          <a:p>
            <a:r>
              <a:rPr lang="en-US" sz="1800" u="sng" dirty="0"/>
              <a:t>Saturday</a:t>
            </a:r>
            <a:r>
              <a:rPr lang="en-US" sz="1800" dirty="0"/>
              <a:t> 11am – 3pm Brunch. 3pm – close playlist curated by Top DJ’s. Special weeks with a special guest DJ set.</a:t>
            </a:r>
          </a:p>
          <a:p>
            <a:r>
              <a:rPr lang="en-US" sz="1800" u="sng" dirty="0"/>
              <a:t>Sunday</a:t>
            </a:r>
            <a:r>
              <a:rPr lang="en-US" sz="1800" dirty="0"/>
              <a:t> 11am – 3pm Brunch. 3pm – 8pm open. 8pm – close Supreme Lounge 90s – Early 2000s music with special guest DJ sets.</a:t>
            </a:r>
          </a:p>
          <a:p>
            <a:pPr marL="0" indent="0">
              <a:buNone/>
            </a:pPr>
            <a:endParaRPr lang="en-US" sz="1800" dirty="0"/>
          </a:p>
        </p:txBody>
      </p:sp>
    </p:spTree>
    <p:extLst>
      <p:ext uri="{BB962C8B-B14F-4D97-AF65-F5344CB8AC3E}">
        <p14:creationId xmlns:p14="http://schemas.microsoft.com/office/powerpoint/2010/main" val="1857133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8936C-8886-1F46-B7E1-093E3CD80373}"/>
              </a:ext>
            </a:extLst>
          </p:cNvPr>
          <p:cNvSpPr>
            <a:spLocks noGrp="1"/>
          </p:cNvSpPr>
          <p:nvPr>
            <p:ph type="title"/>
          </p:nvPr>
        </p:nvSpPr>
        <p:spPr>
          <a:xfrm>
            <a:off x="568412" y="296563"/>
            <a:ext cx="6598508" cy="1226643"/>
          </a:xfrm>
        </p:spPr>
        <p:txBody>
          <a:bodyPr>
            <a:normAutofit/>
          </a:bodyPr>
          <a:lstStyle/>
          <a:p>
            <a:r>
              <a:rPr lang="en-US" sz="2400" b="1" dirty="0">
                <a:latin typeface="+mn-lt"/>
              </a:rPr>
              <a:t>Capacity, Operating Schedule and Yearly Growth</a:t>
            </a:r>
          </a:p>
        </p:txBody>
      </p:sp>
      <p:pic>
        <p:nvPicPr>
          <p:cNvPr id="4" name="Content Placeholder 4" descr="A screenshot of a cell phone&#10;&#10;Description automatically generated">
            <a:extLst>
              <a:ext uri="{FF2B5EF4-FFF2-40B4-BE49-F238E27FC236}">
                <a16:creationId xmlns:a16="http://schemas.microsoft.com/office/drawing/2014/main" id="{35AF3C09-B093-FE45-9B39-A2AD4A5B5F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0962" y="1322814"/>
            <a:ext cx="9366422" cy="5135636"/>
          </a:xfrm>
          <a:prstGeom prst="rect">
            <a:avLst/>
          </a:prstGeom>
        </p:spPr>
      </p:pic>
    </p:spTree>
    <p:extLst>
      <p:ext uri="{BB962C8B-B14F-4D97-AF65-F5344CB8AC3E}">
        <p14:creationId xmlns:p14="http://schemas.microsoft.com/office/powerpoint/2010/main" val="1417814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AE01F-D2F2-7642-973D-0EFC8F98BF70}"/>
              </a:ext>
            </a:extLst>
          </p:cNvPr>
          <p:cNvSpPr>
            <a:spLocks noGrp="1"/>
          </p:cNvSpPr>
          <p:nvPr>
            <p:ph type="title"/>
          </p:nvPr>
        </p:nvSpPr>
        <p:spPr>
          <a:xfrm>
            <a:off x="518984" y="321277"/>
            <a:ext cx="5795319" cy="1369412"/>
          </a:xfrm>
        </p:spPr>
        <p:txBody>
          <a:bodyPr>
            <a:normAutofit/>
          </a:bodyPr>
          <a:lstStyle/>
          <a:p>
            <a:r>
              <a:rPr lang="en-US" sz="2400" b="1" dirty="0">
                <a:latin typeface="+mn-lt"/>
              </a:rPr>
              <a:t>Sales itemized by Per Person, Day, Week and Year</a:t>
            </a:r>
          </a:p>
        </p:txBody>
      </p:sp>
      <p:graphicFrame>
        <p:nvGraphicFramePr>
          <p:cNvPr id="5" name="Content Placeholder 4">
            <a:extLst>
              <a:ext uri="{FF2B5EF4-FFF2-40B4-BE49-F238E27FC236}">
                <a16:creationId xmlns:a16="http://schemas.microsoft.com/office/drawing/2014/main" id="{716E744F-5593-5540-9CC0-7F8A2E4B7090}"/>
              </a:ext>
            </a:extLst>
          </p:cNvPr>
          <p:cNvGraphicFramePr>
            <a:graphicFrameLocks noGrp="1"/>
          </p:cNvGraphicFramePr>
          <p:nvPr>
            <p:ph idx="1"/>
            <p:extLst>
              <p:ext uri="{D42A27DB-BD31-4B8C-83A1-F6EECF244321}">
                <p14:modId xmlns:p14="http://schemas.microsoft.com/office/powerpoint/2010/main" val="2402838451"/>
              </p:ext>
            </p:extLst>
          </p:nvPr>
        </p:nvGraphicFramePr>
        <p:xfrm>
          <a:off x="420130" y="1445741"/>
          <a:ext cx="11368214" cy="4868553"/>
        </p:xfrm>
        <a:graphic>
          <a:graphicData uri="http://schemas.openxmlformats.org/drawingml/2006/table">
            <a:tbl>
              <a:tblPr/>
              <a:tblGrid>
                <a:gridCol w="1490914">
                  <a:extLst>
                    <a:ext uri="{9D8B030D-6E8A-4147-A177-3AD203B41FA5}">
                      <a16:colId xmlns:a16="http://schemas.microsoft.com/office/drawing/2014/main" val="3942486531"/>
                    </a:ext>
                  </a:extLst>
                </a:gridCol>
                <a:gridCol w="782730">
                  <a:extLst>
                    <a:ext uri="{9D8B030D-6E8A-4147-A177-3AD203B41FA5}">
                      <a16:colId xmlns:a16="http://schemas.microsoft.com/office/drawing/2014/main" val="1808360158"/>
                    </a:ext>
                  </a:extLst>
                </a:gridCol>
                <a:gridCol w="825736">
                  <a:extLst>
                    <a:ext uri="{9D8B030D-6E8A-4147-A177-3AD203B41FA5}">
                      <a16:colId xmlns:a16="http://schemas.microsoft.com/office/drawing/2014/main" val="3038009527"/>
                    </a:ext>
                  </a:extLst>
                </a:gridCol>
                <a:gridCol w="791332">
                  <a:extLst>
                    <a:ext uri="{9D8B030D-6E8A-4147-A177-3AD203B41FA5}">
                      <a16:colId xmlns:a16="http://schemas.microsoft.com/office/drawing/2014/main" val="1232248400"/>
                    </a:ext>
                  </a:extLst>
                </a:gridCol>
                <a:gridCol w="183498">
                  <a:extLst>
                    <a:ext uri="{9D8B030D-6E8A-4147-A177-3AD203B41FA5}">
                      <a16:colId xmlns:a16="http://schemas.microsoft.com/office/drawing/2014/main" val="164568902"/>
                    </a:ext>
                  </a:extLst>
                </a:gridCol>
                <a:gridCol w="860143">
                  <a:extLst>
                    <a:ext uri="{9D8B030D-6E8A-4147-A177-3AD203B41FA5}">
                      <a16:colId xmlns:a16="http://schemas.microsoft.com/office/drawing/2014/main" val="1074126681"/>
                    </a:ext>
                  </a:extLst>
                </a:gridCol>
                <a:gridCol w="1100983">
                  <a:extLst>
                    <a:ext uri="{9D8B030D-6E8A-4147-A177-3AD203B41FA5}">
                      <a16:colId xmlns:a16="http://schemas.microsoft.com/office/drawing/2014/main" val="2500757103"/>
                    </a:ext>
                  </a:extLst>
                </a:gridCol>
                <a:gridCol w="782730">
                  <a:extLst>
                    <a:ext uri="{9D8B030D-6E8A-4147-A177-3AD203B41FA5}">
                      <a16:colId xmlns:a16="http://schemas.microsoft.com/office/drawing/2014/main" val="2880150431"/>
                    </a:ext>
                  </a:extLst>
                </a:gridCol>
                <a:gridCol w="679512">
                  <a:extLst>
                    <a:ext uri="{9D8B030D-6E8A-4147-A177-3AD203B41FA5}">
                      <a16:colId xmlns:a16="http://schemas.microsoft.com/office/drawing/2014/main" val="1882549589"/>
                    </a:ext>
                  </a:extLst>
                </a:gridCol>
                <a:gridCol w="610700">
                  <a:extLst>
                    <a:ext uri="{9D8B030D-6E8A-4147-A177-3AD203B41FA5}">
                      <a16:colId xmlns:a16="http://schemas.microsoft.com/office/drawing/2014/main" val="3925618812"/>
                    </a:ext>
                  </a:extLst>
                </a:gridCol>
                <a:gridCol w="748324">
                  <a:extLst>
                    <a:ext uri="{9D8B030D-6E8A-4147-A177-3AD203B41FA5}">
                      <a16:colId xmlns:a16="http://schemas.microsoft.com/office/drawing/2014/main" val="3660988275"/>
                    </a:ext>
                  </a:extLst>
                </a:gridCol>
                <a:gridCol w="610700">
                  <a:extLst>
                    <a:ext uri="{9D8B030D-6E8A-4147-A177-3AD203B41FA5}">
                      <a16:colId xmlns:a16="http://schemas.microsoft.com/office/drawing/2014/main" val="2918614557"/>
                    </a:ext>
                  </a:extLst>
                </a:gridCol>
                <a:gridCol w="679512">
                  <a:extLst>
                    <a:ext uri="{9D8B030D-6E8A-4147-A177-3AD203B41FA5}">
                      <a16:colId xmlns:a16="http://schemas.microsoft.com/office/drawing/2014/main" val="1926408217"/>
                    </a:ext>
                  </a:extLst>
                </a:gridCol>
                <a:gridCol w="610700">
                  <a:extLst>
                    <a:ext uri="{9D8B030D-6E8A-4147-A177-3AD203B41FA5}">
                      <a16:colId xmlns:a16="http://schemas.microsoft.com/office/drawing/2014/main" val="3400436373"/>
                    </a:ext>
                  </a:extLst>
                </a:gridCol>
                <a:gridCol w="610700">
                  <a:extLst>
                    <a:ext uri="{9D8B030D-6E8A-4147-A177-3AD203B41FA5}">
                      <a16:colId xmlns:a16="http://schemas.microsoft.com/office/drawing/2014/main" val="1224699762"/>
                    </a:ext>
                  </a:extLst>
                </a:gridCol>
              </a:tblGrid>
              <a:tr h="120604">
                <a:tc>
                  <a:txBody>
                    <a:bodyPr/>
                    <a:lstStyle/>
                    <a:p>
                      <a:pPr algn="l" fontAlgn="b"/>
                      <a:r>
                        <a:rPr lang="en-US" sz="600" b="0" i="0" u="none" strike="noStrike">
                          <a:effectLst/>
                          <a:latin typeface="Arial" panose="020B0604020202020204" pitchFamily="34" charset="0"/>
                        </a:rPr>
                        <a:t>Total Capacity</a:t>
                      </a:r>
                    </a:p>
                  </a:txBody>
                  <a:tcPr marL="7349" marR="7349" marT="7349" marB="0" anchor="b">
                    <a:lnL>
                      <a:noFill/>
                    </a:lnL>
                    <a:lnR>
                      <a:noFill/>
                    </a:lnR>
                    <a:lnT>
                      <a:noFill/>
                    </a:lnT>
                    <a:lnB>
                      <a:noFill/>
                    </a:lnB>
                  </a:tcPr>
                </a:tc>
                <a:tc>
                  <a:txBody>
                    <a:bodyPr/>
                    <a:lstStyle/>
                    <a:p>
                      <a:pPr algn="r" fontAlgn="b"/>
                      <a:r>
                        <a:rPr lang="en-US" sz="600" b="0" i="0" u="none" strike="noStrike">
                          <a:effectLst/>
                          <a:latin typeface="Arial" panose="020B0604020202020204" pitchFamily="34" charset="0"/>
                        </a:rPr>
                        <a:t>120</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1675606139"/>
                  </a:ext>
                </a:extLst>
              </a:tr>
              <a:tr h="120604">
                <a:tc>
                  <a:txBody>
                    <a:bodyPr/>
                    <a:lstStyle/>
                    <a:p>
                      <a:pPr algn="l" fontAlgn="b"/>
                      <a:r>
                        <a:rPr lang="en-US" sz="600" b="0" i="0" u="none" strike="noStrike">
                          <a:effectLst/>
                          <a:latin typeface="Arial" panose="020B0604020202020204" pitchFamily="34" charset="0"/>
                        </a:rPr>
                        <a:t>Brunch Avg Seating</a:t>
                      </a:r>
                    </a:p>
                  </a:txBody>
                  <a:tcPr marL="7349" marR="7349" marT="7349" marB="0" anchor="b">
                    <a:lnL>
                      <a:noFill/>
                    </a:lnL>
                    <a:lnR>
                      <a:noFill/>
                    </a:lnR>
                    <a:lnT>
                      <a:noFill/>
                    </a:lnT>
                    <a:lnB>
                      <a:noFill/>
                    </a:lnB>
                  </a:tcPr>
                </a:tc>
                <a:tc>
                  <a:txBody>
                    <a:bodyPr/>
                    <a:lstStyle/>
                    <a:p>
                      <a:pPr algn="r" fontAlgn="b"/>
                      <a:r>
                        <a:rPr lang="en-US" sz="600" b="0" i="0" u="none" strike="noStrike">
                          <a:effectLst/>
                          <a:latin typeface="Arial" panose="020B0604020202020204" pitchFamily="34" charset="0"/>
                        </a:rPr>
                        <a:t>100</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3942203493"/>
                  </a:ext>
                </a:extLst>
              </a:tr>
              <a:tr h="120604">
                <a:tc>
                  <a:txBody>
                    <a:bodyPr/>
                    <a:lstStyle/>
                    <a:p>
                      <a:pPr algn="l" fontAlgn="b"/>
                      <a:r>
                        <a:rPr lang="en-US" sz="600" b="0" i="0" u="none" strike="noStrike">
                          <a:effectLst/>
                          <a:latin typeface="Arial" panose="020B0604020202020204" pitchFamily="34" charset="0"/>
                        </a:rPr>
                        <a:t>Dinner Avg Seating</a:t>
                      </a:r>
                    </a:p>
                  </a:txBody>
                  <a:tcPr marL="7349" marR="7349" marT="7349" marB="0" anchor="b">
                    <a:lnL>
                      <a:noFill/>
                    </a:lnL>
                    <a:lnR>
                      <a:noFill/>
                    </a:lnR>
                    <a:lnT>
                      <a:noFill/>
                    </a:lnT>
                    <a:lnB>
                      <a:noFill/>
                    </a:lnB>
                  </a:tcPr>
                </a:tc>
                <a:tc>
                  <a:txBody>
                    <a:bodyPr/>
                    <a:lstStyle/>
                    <a:p>
                      <a:pPr algn="r" fontAlgn="b"/>
                      <a:r>
                        <a:rPr lang="en-US" sz="600" b="0" i="0" u="none" strike="noStrike">
                          <a:effectLst/>
                          <a:latin typeface="Arial" panose="020B0604020202020204" pitchFamily="34" charset="0"/>
                        </a:rPr>
                        <a:t>100</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243635629"/>
                  </a:ext>
                </a:extLst>
              </a:tr>
              <a:tr h="120604">
                <a:tc>
                  <a:txBody>
                    <a:bodyPr/>
                    <a:lstStyle/>
                    <a:p>
                      <a:pPr algn="l" fontAlgn="b"/>
                      <a:r>
                        <a:rPr lang="en-US" sz="600" b="0" i="0" u="none" strike="noStrike">
                          <a:effectLst/>
                          <a:latin typeface="Arial" panose="020B0604020202020204" pitchFamily="34" charset="0"/>
                        </a:rPr>
                        <a:t>Bar Sales Avg Seating</a:t>
                      </a:r>
                    </a:p>
                  </a:txBody>
                  <a:tcPr marL="7349" marR="7349" marT="7349" marB="0" anchor="b">
                    <a:lnL>
                      <a:noFill/>
                    </a:lnL>
                    <a:lnR>
                      <a:noFill/>
                    </a:lnR>
                    <a:lnT>
                      <a:noFill/>
                    </a:lnT>
                    <a:lnB>
                      <a:noFill/>
                    </a:lnB>
                  </a:tcPr>
                </a:tc>
                <a:tc>
                  <a:txBody>
                    <a:bodyPr/>
                    <a:lstStyle/>
                    <a:p>
                      <a:pPr algn="r" fontAlgn="b"/>
                      <a:r>
                        <a:rPr lang="en-US" sz="600" b="0" i="0" u="none" strike="noStrike">
                          <a:effectLst/>
                          <a:latin typeface="Arial" panose="020B0604020202020204" pitchFamily="34" charset="0"/>
                        </a:rPr>
                        <a:t>120</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2902510316"/>
                  </a:ext>
                </a:extLst>
              </a:tr>
              <a:tr h="120604">
                <a:tc>
                  <a:txBody>
                    <a:bodyPr/>
                    <a:lstStyle/>
                    <a:p>
                      <a:pPr algn="l" fontAlgn="b"/>
                      <a:r>
                        <a:rPr lang="en-US" sz="600" b="0" i="0" u="none" strike="noStrike">
                          <a:effectLst/>
                          <a:latin typeface="Arial" panose="020B0604020202020204" pitchFamily="34" charset="0"/>
                        </a:rPr>
                        <a:t>Operational Weeks</a:t>
                      </a:r>
                    </a:p>
                  </a:txBody>
                  <a:tcPr marL="7349" marR="7349" marT="7349" marB="0" anchor="b">
                    <a:lnL>
                      <a:noFill/>
                    </a:lnL>
                    <a:lnR>
                      <a:noFill/>
                    </a:lnR>
                    <a:lnT>
                      <a:noFill/>
                    </a:lnT>
                    <a:lnB>
                      <a:noFill/>
                    </a:lnB>
                  </a:tcPr>
                </a:tc>
                <a:tc>
                  <a:txBody>
                    <a:bodyPr/>
                    <a:lstStyle/>
                    <a:p>
                      <a:pPr algn="r" fontAlgn="b"/>
                      <a:r>
                        <a:rPr lang="en-US" sz="600" b="0" i="0" u="none" strike="noStrike">
                          <a:effectLst/>
                          <a:latin typeface="Arial" panose="020B0604020202020204" pitchFamily="34" charset="0"/>
                        </a:rPr>
                        <a:t>51</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1680911297"/>
                  </a:ext>
                </a:extLst>
              </a:tr>
              <a:tr h="120604">
                <a:tc>
                  <a:txBody>
                    <a:bodyPr/>
                    <a:lstStyle/>
                    <a:p>
                      <a:pPr algn="ctr" fontAlgn="b"/>
                      <a:r>
                        <a:rPr lang="en-US" sz="600" b="1" i="0" u="sng" strike="noStrike">
                          <a:effectLst/>
                          <a:latin typeface="Arial" panose="020B0604020202020204" pitchFamily="34" charset="0"/>
                        </a:rPr>
                        <a:t>Guest Average</a:t>
                      </a:r>
                    </a:p>
                  </a:txBody>
                  <a:tcPr marL="7349" marR="7349" marT="7349" marB="0" anchor="b">
                    <a:lnL>
                      <a:noFill/>
                    </a:lnL>
                    <a:lnR>
                      <a:noFill/>
                    </a:lnR>
                    <a:lnT>
                      <a:noFill/>
                    </a:lnT>
                    <a:lnB>
                      <a:noFill/>
                    </a:lnB>
                  </a:tcPr>
                </a:tc>
                <a:tc>
                  <a:txBody>
                    <a:bodyPr/>
                    <a:lstStyle/>
                    <a:p>
                      <a:pPr algn="l" fontAlgn="b"/>
                      <a:r>
                        <a:rPr lang="en-US" sz="600" b="1" i="0" u="sng" strike="noStrike">
                          <a:effectLst/>
                          <a:latin typeface="Arial" panose="020B0604020202020204" pitchFamily="34" charset="0"/>
                        </a:rPr>
                        <a:t>Total PPA</a:t>
                      </a:r>
                    </a:p>
                  </a:txBody>
                  <a:tcPr marL="7349" marR="7349" marT="7349" marB="0" anchor="b">
                    <a:lnL>
                      <a:noFill/>
                    </a:lnL>
                    <a:lnR>
                      <a:noFill/>
                    </a:lnR>
                    <a:lnT>
                      <a:noFill/>
                    </a:lnT>
                    <a:lnB>
                      <a:noFill/>
                    </a:lnB>
                  </a:tcPr>
                </a:tc>
                <a:tc>
                  <a:txBody>
                    <a:bodyPr/>
                    <a:lstStyle/>
                    <a:p>
                      <a:pPr algn="ctr" fontAlgn="b"/>
                      <a:r>
                        <a:rPr lang="en-US" sz="600" b="1" i="0" u="sng" strike="noStrike">
                          <a:effectLst/>
                          <a:latin typeface="Arial" panose="020B0604020202020204" pitchFamily="34" charset="0"/>
                        </a:rPr>
                        <a:t>Food</a:t>
                      </a:r>
                    </a:p>
                  </a:txBody>
                  <a:tcPr marL="7349" marR="7349" marT="7349" marB="0" anchor="b">
                    <a:lnL>
                      <a:noFill/>
                    </a:lnL>
                    <a:lnR>
                      <a:noFill/>
                    </a:lnR>
                    <a:lnT>
                      <a:noFill/>
                    </a:lnT>
                    <a:lnB>
                      <a:noFill/>
                    </a:lnB>
                  </a:tcPr>
                </a:tc>
                <a:tc>
                  <a:txBody>
                    <a:bodyPr/>
                    <a:lstStyle/>
                    <a:p>
                      <a:pPr algn="ctr" fontAlgn="b"/>
                      <a:r>
                        <a:rPr lang="en-US" sz="600" b="1" i="0" u="sng" strike="noStrike">
                          <a:effectLst/>
                          <a:latin typeface="Arial" panose="020B0604020202020204" pitchFamily="34" charset="0"/>
                        </a:rPr>
                        <a:t>Beverage</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38160865"/>
                  </a:ext>
                </a:extLst>
              </a:tr>
              <a:tr h="218731">
                <a:tc>
                  <a:txBody>
                    <a:bodyPr/>
                    <a:lstStyle/>
                    <a:p>
                      <a:pPr algn="l" fontAlgn="b"/>
                      <a:r>
                        <a:rPr lang="en-US" sz="600" b="0" i="0" u="none" strike="noStrike">
                          <a:effectLst/>
                          <a:latin typeface="Arial" panose="020B0604020202020204" pitchFamily="34" charset="0"/>
                        </a:rPr>
                        <a:t>Brunch PPA</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60.00 </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 $                     30.00 </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 $                    30.00 </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271802185"/>
                  </a:ext>
                </a:extLst>
              </a:tr>
              <a:tr h="218731">
                <a:tc>
                  <a:txBody>
                    <a:bodyPr/>
                    <a:lstStyle/>
                    <a:p>
                      <a:pPr algn="l" fontAlgn="b"/>
                      <a:r>
                        <a:rPr lang="en-US" sz="600" b="0" i="0" u="none" strike="noStrike">
                          <a:effectLst/>
                          <a:latin typeface="Arial" panose="020B0604020202020204" pitchFamily="34" charset="0"/>
                        </a:rPr>
                        <a:t>Dinner PPA</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70.00 </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 $                     40.00 </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 $                    30.00 </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4182295209"/>
                  </a:ext>
                </a:extLst>
              </a:tr>
              <a:tr h="218731">
                <a:tc>
                  <a:txBody>
                    <a:bodyPr/>
                    <a:lstStyle/>
                    <a:p>
                      <a:pPr algn="l" fontAlgn="b"/>
                      <a:r>
                        <a:rPr lang="en-US" sz="600" b="0" i="0" u="none" strike="noStrike">
                          <a:effectLst/>
                          <a:latin typeface="Arial" panose="020B0604020202020204" pitchFamily="34" charset="0"/>
                        </a:rPr>
                        <a:t>Bar Sales PPA</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40.00 </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 $                           -   </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 $                    40.00 </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3276851357"/>
                  </a:ext>
                </a:extLst>
              </a:tr>
              <a:tr h="113477">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ctr"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ctr"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3826047418"/>
                  </a:ext>
                </a:extLst>
              </a:tr>
              <a:tr h="120604">
                <a:tc>
                  <a:txBody>
                    <a:bodyPr/>
                    <a:lstStyle/>
                    <a:p>
                      <a:pPr algn="l" fontAlgn="b"/>
                      <a:r>
                        <a:rPr lang="en-US" sz="600" b="1" i="0" u="none" strike="noStrike">
                          <a:effectLst/>
                          <a:latin typeface="Arial" panose="020B0604020202020204" pitchFamily="34" charset="0"/>
                        </a:rPr>
                        <a:t>PEAK SALES</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689237304"/>
                  </a:ext>
                </a:extLst>
              </a:tr>
              <a:tr h="263136">
                <a:tc>
                  <a:txBody>
                    <a:bodyPr/>
                    <a:lstStyle/>
                    <a:p>
                      <a:pPr algn="ctr" fontAlgn="ctr"/>
                      <a:r>
                        <a:rPr lang="en-US" sz="600" b="1" i="0" u="sng" strike="noStrike">
                          <a:effectLst/>
                          <a:latin typeface="Arial" panose="020B0604020202020204" pitchFamily="34" charset="0"/>
                        </a:rPr>
                        <a:t>Table Turns</a:t>
                      </a:r>
                    </a:p>
                  </a:txBody>
                  <a:tcPr marL="7349" marR="7349" marT="7349" marB="0" anchor="ctr">
                    <a:lnL>
                      <a:noFill/>
                    </a:lnL>
                    <a:lnR>
                      <a:noFill/>
                    </a:lnR>
                    <a:lnT>
                      <a:noFill/>
                    </a:lnT>
                    <a:lnB>
                      <a:noFill/>
                    </a:lnB>
                  </a:tcPr>
                </a:tc>
                <a:tc>
                  <a:txBody>
                    <a:bodyPr/>
                    <a:lstStyle/>
                    <a:p>
                      <a:pPr algn="ctr" fontAlgn="ctr"/>
                      <a:r>
                        <a:rPr lang="en-US" sz="600" b="1" i="0" u="sng" strike="noStrike">
                          <a:effectLst/>
                          <a:latin typeface="Arial" panose="020B0604020202020204" pitchFamily="34" charset="0"/>
                        </a:rPr>
                        <a:t>Brunch</a:t>
                      </a:r>
                    </a:p>
                  </a:txBody>
                  <a:tcPr marL="7349" marR="7349" marT="7349" marB="0" anchor="ctr">
                    <a:lnL>
                      <a:noFill/>
                    </a:lnL>
                    <a:lnR>
                      <a:noFill/>
                    </a:lnR>
                    <a:lnT>
                      <a:noFill/>
                    </a:lnT>
                    <a:lnB>
                      <a:noFill/>
                    </a:lnB>
                  </a:tcPr>
                </a:tc>
                <a:tc>
                  <a:txBody>
                    <a:bodyPr/>
                    <a:lstStyle/>
                    <a:p>
                      <a:pPr algn="ctr" fontAlgn="ctr"/>
                      <a:r>
                        <a:rPr lang="en-US" sz="600" b="1" i="0" u="sng" strike="noStrike">
                          <a:effectLst/>
                          <a:latin typeface="Arial" panose="020B0604020202020204" pitchFamily="34" charset="0"/>
                        </a:rPr>
                        <a:t>Dinner</a:t>
                      </a:r>
                    </a:p>
                  </a:txBody>
                  <a:tcPr marL="7349" marR="7349" marT="7349" marB="0" anchor="ctr">
                    <a:lnL>
                      <a:noFill/>
                    </a:lnL>
                    <a:lnR>
                      <a:noFill/>
                    </a:lnR>
                    <a:lnT>
                      <a:noFill/>
                    </a:lnT>
                    <a:lnB>
                      <a:noFill/>
                    </a:lnB>
                  </a:tcPr>
                </a:tc>
                <a:tc>
                  <a:txBody>
                    <a:bodyPr/>
                    <a:lstStyle/>
                    <a:p>
                      <a:pPr algn="ctr" fontAlgn="ctr"/>
                      <a:r>
                        <a:rPr lang="en-US" sz="600" b="1" i="0" u="sng" strike="noStrike">
                          <a:effectLst/>
                          <a:latin typeface="Arial" panose="020B0604020202020204" pitchFamily="34" charset="0"/>
                        </a:rPr>
                        <a:t>Bar Sales</a:t>
                      </a:r>
                    </a:p>
                  </a:txBody>
                  <a:tcPr marL="7349" marR="7349" marT="7349" marB="0" anchor="ctr">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1" i="0" u="sng" strike="noStrike">
                          <a:effectLst/>
                          <a:latin typeface="Arial" panose="020B0604020202020204" pitchFamily="34" charset="0"/>
                        </a:rPr>
                        <a:t>Brunch Food </a:t>
                      </a:r>
                    </a:p>
                  </a:txBody>
                  <a:tcPr marL="7349" marR="7349" marT="7349" marB="0" anchor="b">
                    <a:lnL>
                      <a:noFill/>
                    </a:lnL>
                    <a:lnR>
                      <a:noFill/>
                    </a:lnR>
                    <a:lnT>
                      <a:noFill/>
                    </a:lnT>
                    <a:lnB>
                      <a:noFill/>
                    </a:lnB>
                  </a:tcPr>
                </a:tc>
                <a:tc>
                  <a:txBody>
                    <a:bodyPr/>
                    <a:lstStyle/>
                    <a:p>
                      <a:pPr algn="l" fontAlgn="b"/>
                      <a:r>
                        <a:rPr lang="en-US" sz="600" b="1" i="0" u="sng" strike="noStrike">
                          <a:effectLst/>
                          <a:latin typeface="Arial" panose="020B0604020202020204" pitchFamily="34" charset="0"/>
                        </a:rPr>
                        <a:t>Dinner Food</a:t>
                      </a:r>
                    </a:p>
                  </a:txBody>
                  <a:tcPr marL="7349" marR="7349" marT="7349" marB="0" anchor="b">
                    <a:lnL>
                      <a:noFill/>
                    </a:lnL>
                    <a:lnR>
                      <a:noFill/>
                    </a:lnR>
                    <a:lnT>
                      <a:noFill/>
                    </a:lnT>
                    <a:lnB>
                      <a:noFill/>
                    </a:lnB>
                  </a:tcPr>
                </a:tc>
                <a:tc>
                  <a:txBody>
                    <a:bodyPr/>
                    <a:lstStyle/>
                    <a:p>
                      <a:pPr algn="l" fontAlgn="b"/>
                      <a:r>
                        <a:rPr lang="en-US" sz="600" b="1" i="0" u="sng" strike="noStrike">
                          <a:effectLst/>
                          <a:latin typeface="Arial" panose="020B0604020202020204" pitchFamily="34" charset="0"/>
                        </a:rPr>
                        <a:t>Brunch Beverage</a:t>
                      </a:r>
                    </a:p>
                  </a:txBody>
                  <a:tcPr marL="7349" marR="7349" marT="7349" marB="0" anchor="b">
                    <a:lnL>
                      <a:noFill/>
                    </a:lnL>
                    <a:lnR>
                      <a:noFill/>
                    </a:lnR>
                    <a:lnT>
                      <a:noFill/>
                    </a:lnT>
                    <a:lnB>
                      <a:noFill/>
                    </a:lnB>
                  </a:tcPr>
                </a:tc>
                <a:tc>
                  <a:txBody>
                    <a:bodyPr/>
                    <a:lstStyle/>
                    <a:p>
                      <a:pPr algn="l" fontAlgn="b"/>
                      <a:r>
                        <a:rPr lang="en-US" sz="600" b="1" i="0" u="sng" strike="noStrike">
                          <a:effectLst/>
                          <a:latin typeface="Arial" panose="020B0604020202020204" pitchFamily="34" charset="0"/>
                        </a:rPr>
                        <a:t>Dinner Beverage</a:t>
                      </a:r>
                    </a:p>
                  </a:txBody>
                  <a:tcPr marL="7349" marR="7349" marT="7349" marB="0" anchor="b">
                    <a:lnL>
                      <a:noFill/>
                    </a:lnL>
                    <a:lnR>
                      <a:noFill/>
                    </a:lnR>
                    <a:lnT>
                      <a:noFill/>
                    </a:lnT>
                    <a:lnB>
                      <a:noFill/>
                    </a:lnB>
                  </a:tcPr>
                </a:tc>
                <a:tc>
                  <a:txBody>
                    <a:bodyPr/>
                    <a:lstStyle/>
                    <a:p>
                      <a:pPr algn="l" fontAlgn="b"/>
                      <a:r>
                        <a:rPr lang="en-US" sz="600" b="1" i="0" u="sng" strike="noStrike">
                          <a:effectLst/>
                          <a:latin typeface="Arial" panose="020B0604020202020204" pitchFamily="34" charset="0"/>
                        </a:rPr>
                        <a:t>Bar Sales Beverage</a:t>
                      </a:r>
                    </a:p>
                  </a:txBody>
                  <a:tcPr marL="7349" marR="7349" marT="7349" marB="0" anchor="b">
                    <a:lnL>
                      <a:noFill/>
                    </a:lnL>
                    <a:lnR>
                      <a:noFill/>
                    </a:lnR>
                    <a:lnT>
                      <a:noFill/>
                    </a:lnT>
                    <a:lnB>
                      <a:noFill/>
                    </a:lnB>
                  </a:tcPr>
                </a:tc>
                <a:tc>
                  <a:txBody>
                    <a:bodyPr/>
                    <a:lstStyle/>
                    <a:p>
                      <a:pPr algn="l" fontAlgn="b"/>
                      <a:r>
                        <a:rPr lang="en-US" sz="600" b="1" i="0" u="none" strike="noStrike">
                          <a:effectLst/>
                          <a:latin typeface="Arial" panose="020B0604020202020204" pitchFamily="34" charset="0"/>
                        </a:rPr>
                        <a:t>Total Revenue</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4102732425"/>
                  </a:ext>
                </a:extLst>
              </a:tr>
              <a:tr h="218731">
                <a:tc>
                  <a:txBody>
                    <a:bodyPr/>
                    <a:lstStyle/>
                    <a:p>
                      <a:pPr algn="l" fontAlgn="b"/>
                      <a:r>
                        <a:rPr lang="en-US" sz="600" b="0" i="0" u="none" strike="noStrike">
                          <a:effectLst/>
                          <a:latin typeface="Arial" panose="020B0604020202020204" pitchFamily="34" charset="0"/>
                        </a:rPr>
                        <a:t>Monday</a:t>
                      </a:r>
                    </a:p>
                  </a:txBody>
                  <a:tcPr marL="7349" marR="7349" marT="7349" marB="0" anchor="b">
                    <a:lnL>
                      <a:noFill/>
                    </a:lnL>
                    <a:lnR>
                      <a:noFill/>
                    </a:lnR>
                    <a:lnT>
                      <a:noFill/>
                    </a:lnT>
                    <a:lnB>
                      <a:noFill/>
                    </a:lnB>
                  </a:tcPr>
                </a:tc>
                <a:tc>
                  <a:txBody>
                    <a:bodyPr/>
                    <a:lstStyle/>
                    <a:p>
                      <a:pPr algn="r" fontAlgn="b"/>
                      <a:r>
                        <a:rPr lang="en-US" sz="600" b="0" i="0" u="none" strike="noStrike">
                          <a:effectLst/>
                          <a:latin typeface="Arial" panose="020B0604020202020204" pitchFamily="34" charset="0"/>
                        </a:rPr>
                        <a:t>0</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1</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0.5</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4,000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3,600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2,400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10,000 </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3116317606"/>
                  </a:ext>
                </a:extLst>
              </a:tr>
              <a:tr h="218731">
                <a:tc>
                  <a:txBody>
                    <a:bodyPr/>
                    <a:lstStyle/>
                    <a:p>
                      <a:pPr algn="l" fontAlgn="b"/>
                      <a:r>
                        <a:rPr lang="en-US" sz="600" b="0" i="0" u="none" strike="noStrike">
                          <a:effectLst/>
                          <a:latin typeface="Arial" panose="020B0604020202020204" pitchFamily="34" charset="0"/>
                        </a:rPr>
                        <a:t>Tuesday</a:t>
                      </a:r>
                    </a:p>
                  </a:txBody>
                  <a:tcPr marL="7349" marR="7349" marT="7349" marB="0" anchor="b">
                    <a:lnL>
                      <a:noFill/>
                    </a:lnL>
                    <a:lnR>
                      <a:noFill/>
                    </a:lnR>
                    <a:lnT>
                      <a:noFill/>
                    </a:lnT>
                    <a:lnB>
                      <a:noFill/>
                    </a:lnB>
                  </a:tcPr>
                </a:tc>
                <a:tc>
                  <a:txBody>
                    <a:bodyPr/>
                    <a:lstStyle/>
                    <a:p>
                      <a:pPr algn="r" fontAlgn="b"/>
                      <a:r>
                        <a:rPr lang="en-US" sz="600" b="0" i="0" u="none" strike="noStrike">
                          <a:effectLst/>
                          <a:latin typeface="Arial" panose="020B0604020202020204" pitchFamily="34" charset="0"/>
                        </a:rPr>
                        <a:t>0</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1.5</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2</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6,000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5,400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9,600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21,000 </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2442018358"/>
                  </a:ext>
                </a:extLst>
              </a:tr>
              <a:tr h="218731">
                <a:tc>
                  <a:txBody>
                    <a:bodyPr/>
                    <a:lstStyle/>
                    <a:p>
                      <a:pPr algn="l" fontAlgn="b"/>
                      <a:r>
                        <a:rPr lang="en-US" sz="600" b="0" i="0" u="none" strike="noStrike">
                          <a:effectLst/>
                          <a:latin typeface="Arial" panose="020B0604020202020204" pitchFamily="34" charset="0"/>
                        </a:rPr>
                        <a:t>Wednesday</a:t>
                      </a:r>
                    </a:p>
                  </a:txBody>
                  <a:tcPr marL="7349" marR="7349" marT="7349" marB="0" anchor="b">
                    <a:lnL>
                      <a:noFill/>
                    </a:lnL>
                    <a:lnR>
                      <a:noFill/>
                    </a:lnR>
                    <a:lnT>
                      <a:noFill/>
                    </a:lnT>
                    <a:lnB>
                      <a:noFill/>
                    </a:lnB>
                  </a:tcPr>
                </a:tc>
                <a:tc>
                  <a:txBody>
                    <a:bodyPr/>
                    <a:lstStyle/>
                    <a:p>
                      <a:pPr algn="r" fontAlgn="b"/>
                      <a:r>
                        <a:rPr lang="en-US" sz="600" b="0" i="0" u="none" strike="noStrike">
                          <a:effectLst/>
                          <a:latin typeface="Arial" panose="020B0604020202020204" pitchFamily="34" charset="0"/>
                        </a:rPr>
                        <a:t>0</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1.5</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1</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6,000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5,400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4,800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16,200 </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4021895613"/>
                  </a:ext>
                </a:extLst>
              </a:tr>
              <a:tr h="218731">
                <a:tc>
                  <a:txBody>
                    <a:bodyPr/>
                    <a:lstStyle/>
                    <a:p>
                      <a:pPr algn="l" fontAlgn="b"/>
                      <a:r>
                        <a:rPr lang="en-US" sz="600" b="0" i="0" u="none" strike="noStrike">
                          <a:effectLst/>
                          <a:latin typeface="Arial" panose="020B0604020202020204" pitchFamily="34" charset="0"/>
                        </a:rPr>
                        <a:t>Thursday</a:t>
                      </a:r>
                    </a:p>
                  </a:txBody>
                  <a:tcPr marL="7349" marR="7349" marT="7349" marB="0" anchor="b">
                    <a:lnL>
                      <a:noFill/>
                    </a:lnL>
                    <a:lnR>
                      <a:noFill/>
                    </a:lnR>
                    <a:lnT>
                      <a:noFill/>
                    </a:lnT>
                    <a:lnB>
                      <a:noFill/>
                    </a:lnB>
                  </a:tcPr>
                </a:tc>
                <a:tc>
                  <a:txBody>
                    <a:bodyPr/>
                    <a:lstStyle/>
                    <a:p>
                      <a:pPr algn="r" fontAlgn="b"/>
                      <a:r>
                        <a:rPr lang="en-US" sz="600" b="0" i="0" u="none" strike="noStrike">
                          <a:effectLst/>
                          <a:latin typeface="Arial" panose="020B0604020202020204" pitchFamily="34" charset="0"/>
                        </a:rPr>
                        <a:t>0</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2</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2</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8,000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7,200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9,600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24,800 </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1923969028"/>
                  </a:ext>
                </a:extLst>
              </a:tr>
              <a:tr h="218731">
                <a:tc>
                  <a:txBody>
                    <a:bodyPr/>
                    <a:lstStyle/>
                    <a:p>
                      <a:pPr algn="l" fontAlgn="b"/>
                      <a:r>
                        <a:rPr lang="en-US" sz="600" b="0" i="0" u="none" strike="noStrike">
                          <a:effectLst/>
                          <a:latin typeface="Arial" panose="020B0604020202020204" pitchFamily="34" charset="0"/>
                        </a:rPr>
                        <a:t>Friday</a:t>
                      </a:r>
                    </a:p>
                  </a:txBody>
                  <a:tcPr marL="7349" marR="7349" marT="7349" marB="0" anchor="b">
                    <a:lnL>
                      <a:noFill/>
                    </a:lnL>
                    <a:lnR>
                      <a:noFill/>
                    </a:lnR>
                    <a:lnT>
                      <a:noFill/>
                    </a:lnT>
                    <a:lnB>
                      <a:noFill/>
                    </a:lnB>
                  </a:tcPr>
                </a:tc>
                <a:tc>
                  <a:txBody>
                    <a:bodyPr/>
                    <a:lstStyle/>
                    <a:p>
                      <a:pPr algn="r" fontAlgn="b"/>
                      <a:r>
                        <a:rPr lang="en-US" sz="600" b="0" i="0" u="none" strike="noStrike">
                          <a:effectLst/>
                          <a:latin typeface="Arial" panose="020B0604020202020204" pitchFamily="34" charset="0"/>
                        </a:rPr>
                        <a:t>0</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2</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2</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8,000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7,200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9,600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24,800 </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558547964"/>
                  </a:ext>
                </a:extLst>
              </a:tr>
              <a:tr h="218731">
                <a:tc>
                  <a:txBody>
                    <a:bodyPr/>
                    <a:lstStyle/>
                    <a:p>
                      <a:pPr algn="l" fontAlgn="b"/>
                      <a:r>
                        <a:rPr lang="en-US" sz="600" b="0" i="0" u="none" strike="noStrike">
                          <a:effectLst/>
                          <a:latin typeface="Arial" panose="020B0604020202020204" pitchFamily="34" charset="0"/>
                        </a:rPr>
                        <a:t>Saturday</a:t>
                      </a:r>
                    </a:p>
                  </a:txBody>
                  <a:tcPr marL="7349" marR="7349" marT="7349" marB="0" anchor="b">
                    <a:lnL>
                      <a:noFill/>
                    </a:lnL>
                    <a:lnR>
                      <a:noFill/>
                    </a:lnR>
                    <a:lnT>
                      <a:noFill/>
                    </a:lnT>
                    <a:lnB>
                      <a:noFill/>
                    </a:lnB>
                  </a:tcPr>
                </a:tc>
                <a:tc>
                  <a:txBody>
                    <a:bodyPr/>
                    <a:lstStyle/>
                    <a:p>
                      <a:pPr algn="r" fontAlgn="b"/>
                      <a:r>
                        <a:rPr lang="en-US" sz="600" b="0" i="0" u="none" strike="noStrike">
                          <a:effectLst/>
                          <a:latin typeface="Arial" panose="020B0604020202020204" pitchFamily="34" charset="0"/>
                        </a:rPr>
                        <a:t>2</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2</a:t>
                      </a:r>
                    </a:p>
                  </a:txBody>
                  <a:tcPr marL="7349" marR="7349" marT="7349" marB="0" anchor="b">
                    <a:lnL>
                      <a:noFill/>
                    </a:lnL>
                    <a:lnR>
                      <a:noFill/>
                    </a:lnR>
                    <a:lnT>
                      <a:noFill/>
                    </a:lnT>
                    <a:lnB>
                      <a:noFill/>
                    </a:lnB>
                  </a:tcPr>
                </a:tc>
                <a:tc>
                  <a:txBody>
                    <a:bodyPr/>
                    <a:lstStyle/>
                    <a:p>
                      <a:pPr algn="ctr" fontAlgn="b"/>
                      <a:r>
                        <a:rPr lang="en-US" sz="600" b="0" i="0" u="none" strike="noStrike">
                          <a:effectLst/>
                          <a:latin typeface="Arial" panose="020B0604020202020204" pitchFamily="34" charset="0"/>
                        </a:rPr>
                        <a:t>2</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6,000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8,000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6,000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7,200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9,600 </a:t>
                      </a: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36,800 </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1686833372"/>
                  </a:ext>
                </a:extLst>
              </a:tr>
              <a:tr h="218731">
                <a:tc>
                  <a:txBody>
                    <a:bodyPr/>
                    <a:lstStyle/>
                    <a:p>
                      <a:pPr algn="l" fontAlgn="b"/>
                      <a:r>
                        <a:rPr lang="en-US" sz="600" b="0" i="0" u="none" strike="noStrike">
                          <a:effectLst/>
                          <a:latin typeface="Arial" panose="020B0604020202020204" pitchFamily="34" charset="0"/>
                        </a:rPr>
                        <a:t>Sunday</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600" b="0" i="0" u="none" strike="noStrike">
                          <a:effectLst/>
                          <a:latin typeface="Arial" panose="020B0604020202020204" pitchFamily="34" charset="0"/>
                        </a:rPr>
                        <a:t>2</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600" b="0" i="0" u="none" strike="noStrike">
                          <a:effectLst/>
                          <a:latin typeface="Arial" panose="020B0604020202020204" pitchFamily="34" charset="0"/>
                        </a:rPr>
                        <a:t>2</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600" b="0" i="0" u="none" strike="noStrike">
                          <a:effectLst/>
                          <a:latin typeface="Arial" panose="020B0604020202020204" pitchFamily="34" charset="0"/>
                        </a:rPr>
                        <a:t>2</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6,000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effectLst/>
                          <a:latin typeface="Arial" panose="020B0604020202020204" pitchFamily="34" charset="0"/>
                        </a:rPr>
                        <a:t> $                                 8,000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effectLst/>
                          <a:latin typeface="Arial" panose="020B0604020202020204" pitchFamily="34" charset="0"/>
                        </a:rPr>
                        <a:t> $                   6,000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effectLst/>
                          <a:latin typeface="Arial" panose="020B0604020202020204" pitchFamily="34" charset="0"/>
                        </a:rPr>
                        <a:t> $               7,200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effectLst/>
                          <a:latin typeface="Arial" panose="020B0604020202020204" pitchFamily="34" charset="0"/>
                        </a:rPr>
                        <a:t> $            9,600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effectLst/>
                          <a:latin typeface="Arial" panose="020B0604020202020204" pitchFamily="34" charset="0"/>
                        </a:rPr>
                        <a:t> $                36,800 </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2819149051"/>
                  </a:ext>
                </a:extLst>
              </a:tr>
              <a:tr h="274100">
                <a:tc>
                  <a:txBody>
                    <a:bodyPr/>
                    <a:lstStyle/>
                    <a:p>
                      <a:pPr algn="l" fontAlgn="b"/>
                      <a:r>
                        <a:rPr lang="en-US" sz="600" b="0" i="0" u="none" strike="noStrike">
                          <a:effectLst/>
                          <a:latin typeface="Arial" panose="020B0604020202020204" pitchFamily="34" charset="0"/>
                        </a:rPr>
                        <a:t>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r>
                        <a:rPr lang="en-US" sz="600" b="0" i="0" u="none" strike="noStrike">
                          <a:effectLst/>
                          <a:latin typeface="Arial" panose="020B0604020202020204" pitchFamily="34" charset="0"/>
                        </a:rPr>
                        <a:t>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r>
                        <a:rPr lang="en-US" sz="600" b="0" i="0" u="none" strike="noStrike">
                          <a:effectLst/>
                          <a:latin typeface="Arial" panose="020B0604020202020204" pitchFamily="34" charset="0"/>
                        </a:rPr>
                        <a:t>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600" b="1" i="0" u="none" strike="noStrike">
                          <a:effectLst/>
                          <a:latin typeface="Arial" panose="020B0604020202020204" pitchFamily="34" charset="0"/>
                        </a:rPr>
                        <a:t>Total Weekly Sales</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FFFF00"/>
                    </a:solidFill>
                  </a:tcPr>
                </a:tc>
                <a:tc>
                  <a:txBody>
                    <a:bodyPr/>
                    <a:lstStyle/>
                    <a:p>
                      <a:pPr algn="r" fontAlgn="b"/>
                      <a:endParaRPr lang="en-US" sz="600" b="1"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1" i="0" u="none" strike="noStrike">
                          <a:effectLst/>
                          <a:latin typeface="Arial" panose="020B0604020202020204" pitchFamily="34" charset="0"/>
                        </a:rPr>
                        <a:t> $                     12,000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r>
                        <a:rPr lang="en-US" sz="600" b="1" i="0" u="none" strike="noStrike">
                          <a:effectLst/>
                          <a:latin typeface="Arial" panose="020B0604020202020204" pitchFamily="34" charset="0"/>
                        </a:rPr>
                        <a:t> $                               48,000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r>
                        <a:rPr lang="en-US" sz="600" b="1" i="0" u="none" strike="noStrike">
                          <a:effectLst/>
                          <a:latin typeface="Arial" panose="020B0604020202020204" pitchFamily="34" charset="0"/>
                        </a:rPr>
                        <a:t> $                 12,000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r>
                        <a:rPr lang="en-US" sz="600" b="1" i="0" u="none" strike="noStrike">
                          <a:effectLst/>
                          <a:latin typeface="Arial" panose="020B0604020202020204" pitchFamily="34" charset="0"/>
                        </a:rPr>
                        <a:t> $             43,200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r>
                        <a:rPr lang="en-US" sz="600" b="1" i="0" u="none" strike="noStrike">
                          <a:effectLst/>
                          <a:latin typeface="Arial" panose="020B0604020202020204" pitchFamily="34" charset="0"/>
                        </a:rPr>
                        <a:t> $          55,200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812764461"/>
                  </a:ext>
                </a:extLst>
              </a:tr>
              <a:tr h="218731">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r>
                        <a:rPr lang="en-US" sz="600" b="1" i="0" u="sng" strike="noStrike">
                          <a:effectLst/>
                          <a:latin typeface="Arial" panose="020B0604020202020204" pitchFamily="34" charset="0"/>
                        </a:rPr>
                        <a:t> $           170,400.00 </a:t>
                      </a: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solidFill>
                      <a:srgbClr val="FFFF00"/>
                    </a:solidFill>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gridSpan="2">
                  <a:txBody>
                    <a:bodyPr/>
                    <a:lstStyle/>
                    <a:p>
                      <a:pPr algn="l" fontAlgn="b"/>
                      <a:r>
                        <a:rPr lang="en-US" sz="600" b="1" i="0" u="none" strike="noStrike">
                          <a:effectLst/>
                          <a:latin typeface="Arial" panose="020B0604020202020204" pitchFamily="34" charset="0"/>
                        </a:rPr>
                        <a:t>Total Yearly sales by item</a:t>
                      </a:r>
                    </a:p>
                  </a:txBody>
                  <a:tcPr marL="7349" marR="7349" marT="7349" marB="0" anchor="b">
                    <a:lnL>
                      <a:noFill/>
                    </a:lnL>
                    <a:lnR>
                      <a:noFill/>
                    </a:lnR>
                    <a:lnT>
                      <a:noFill/>
                    </a:lnT>
                    <a:lnB>
                      <a:noFill/>
                    </a:lnB>
                    <a:solidFill>
                      <a:srgbClr val="FFFF00"/>
                    </a:solidFill>
                  </a:tcPr>
                </a:tc>
                <a:tc hMerge="1">
                  <a:txBody>
                    <a:bodyPr/>
                    <a:lstStyle/>
                    <a:p>
                      <a:endParaRPr lang="en-US"/>
                    </a:p>
                  </a:txBody>
                  <a:tcPr/>
                </a:tc>
                <a:tc>
                  <a:txBody>
                    <a:bodyPr/>
                    <a:lstStyle/>
                    <a:p>
                      <a:pPr algn="l" fontAlgn="b"/>
                      <a:r>
                        <a:rPr lang="en-US" sz="600" b="0" i="0" u="none" strike="noStrike">
                          <a:effectLst/>
                          <a:latin typeface="Arial" panose="020B0604020202020204" pitchFamily="34" charset="0"/>
                        </a:rPr>
                        <a:t> </a:t>
                      </a:r>
                    </a:p>
                  </a:txBody>
                  <a:tcPr marL="7349" marR="7349" marT="7349" marB="0" anchor="b">
                    <a:lnL>
                      <a:noFill/>
                    </a:lnL>
                    <a:lnR>
                      <a:noFill/>
                    </a:lnR>
                    <a:lnT>
                      <a:noFill/>
                    </a:lnT>
                    <a:lnB>
                      <a:noFill/>
                    </a:lnB>
                    <a:solidFill>
                      <a:srgbClr val="FFFF00"/>
                    </a:solidFill>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2555760177"/>
                  </a:ext>
                </a:extLst>
              </a:tr>
              <a:tr h="113477">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a:t>
                      </a:r>
                    </a:p>
                  </a:txBody>
                  <a:tcPr marL="7349" marR="7349" marT="7349" marB="0" anchor="b">
                    <a:lnL>
                      <a:noFill/>
                    </a:lnL>
                    <a:lnR>
                      <a:noFill/>
                    </a:lnR>
                    <a:lnT>
                      <a:noFill/>
                    </a:lnT>
                    <a:lnB>
                      <a:noFill/>
                    </a:lnB>
                    <a:solidFill>
                      <a:srgbClr val="FFFF00"/>
                    </a:solidFill>
                  </a:tcPr>
                </a:tc>
                <a:tc>
                  <a:txBody>
                    <a:bodyPr/>
                    <a:lstStyle/>
                    <a:p>
                      <a:pPr algn="l" fontAlgn="b"/>
                      <a:r>
                        <a:rPr lang="en-US" sz="600" b="0" i="0" u="none" strike="noStrike">
                          <a:effectLst/>
                          <a:latin typeface="Arial" panose="020B0604020202020204" pitchFamily="34" charset="0"/>
                        </a:rPr>
                        <a:t> </a:t>
                      </a:r>
                    </a:p>
                  </a:txBody>
                  <a:tcPr marL="7349" marR="7349" marT="7349" marB="0" anchor="b">
                    <a:lnL>
                      <a:noFill/>
                    </a:lnL>
                    <a:lnR>
                      <a:noFill/>
                    </a:lnR>
                    <a:lnT>
                      <a:noFill/>
                    </a:lnT>
                    <a:lnB>
                      <a:noFill/>
                    </a:lnB>
                    <a:solidFill>
                      <a:srgbClr val="FFFF00"/>
                    </a:solidFill>
                  </a:tcPr>
                </a:tc>
                <a:tc>
                  <a:txBody>
                    <a:bodyPr/>
                    <a:lstStyle/>
                    <a:p>
                      <a:pPr algn="l" fontAlgn="b"/>
                      <a:r>
                        <a:rPr lang="en-US" sz="600" b="0" i="0" u="none" strike="noStrike">
                          <a:effectLst/>
                          <a:latin typeface="Arial" panose="020B0604020202020204" pitchFamily="34" charset="0"/>
                        </a:rPr>
                        <a:t> </a:t>
                      </a:r>
                    </a:p>
                  </a:txBody>
                  <a:tcPr marL="7349" marR="7349" marT="7349" marB="0" anchor="b">
                    <a:lnL>
                      <a:noFill/>
                    </a:lnL>
                    <a:lnR>
                      <a:noFill/>
                    </a:lnR>
                    <a:lnT>
                      <a:noFill/>
                    </a:lnT>
                    <a:lnB>
                      <a:noFill/>
                    </a:lnB>
                    <a:solidFill>
                      <a:srgbClr val="FFFF00"/>
                    </a:solidFill>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527516351"/>
                  </a:ext>
                </a:extLst>
              </a:tr>
              <a:tr h="263136">
                <a:tc>
                  <a:txBody>
                    <a:bodyPr/>
                    <a:lstStyle/>
                    <a:p>
                      <a:pPr algn="l" fontAlgn="b"/>
                      <a:r>
                        <a:rPr lang="en-US" sz="600" b="0" i="0" u="none" strike="noStrike">
                          <a:effectLst/>
                          <a:latin typeface="Arial" panose="020B0604020202020204" pitchFamily="34" charset="0"/>
                        </a:rPr>
                        <a:t> </a:t>
                      </a:r>
                    </a:p>
                  </a:txBody>
                  <a:tcPr marL="7349" marR="7349" marT="7349" marB="0" anchor="b">
                    <a:lnL>
                      <a:noFill/>
                    </a:lnL>
                    <a:lnR>
                      <a:noFill/>
                    </a:lnR>
                    <a:lnT>
                      <a:noFill/>
                    </a:lnT>
                    <a:lnB>
                      <a:noFill/>
                    </a:lnB>
                    <a:solidFill>
                      <a:srgbClr val="FFFF00"/>
                    </a:solidFill>
                  </a:tcPr>
                </a:tc>
                <a:tc>
                  <a:txBody>
                    <a:bodyPr/>
                    <a:lstStyle/>
                    <a:p>
                      <a:pPr algn="l" fontAlgn="b"/>
                      <a:r>
                        <a:rPr lang="en-US" sz="600" b="0" i="0" u="none" strike="noStrike">
                          <a:effectLst/>
                          <a:latin typeface="Arial" panose="020B0604020202020204" pitchFamily="34" charset="0"/>
                        </a:rPr>
                        <a:t> </a:t>
                      </a:r>
                    </a:p>
                  </a:txBody>
                  <a:tcPr marL="7349" marR="7349" marT="7349" marB="0" anchor="b">
                    <a:lnL>
                      <a:noFill/>
                    </a:lnL>
                    <a:lnR>
                      <a:noFill/>
                    </a:lnR>
                    <a:lnT>
                      <a:noFill/>
                    </a:lnT>
                    <a:lnB>
                      <a:noFill/>
                    </a:lnB>
                    <a:solidFill>
                      <a:srgbClr val="FFFF00"/>
                    </a:solidFill>
                  </a:tcPr>
                </a:tc>
                <a:tc>
                  <a:txBody>
                    <a:bodyPr/>
                    <a:lstStyle/>
                    <a:p>
                      <a:pPr algn="r" fontAlgn="b"/>
                      <a:r>
                        <a:rPr lang="en-US" sz="600" b="1" i="0" u="sng" strike="noStrike">
                          <a:effectLst/>
                          <a:latin typeface="Arial" panose="020B0604020202020204" pitchFamily="34" charset="0"/>
                        </a:rPr>
                        <a:t>Estimate Annual Sales</a:t>
                      </a:r>
                    </a:p>
                  </a:txBody>
                  <a:tcPr marL="7349" marR="7349" marT="7349" marB="0" anchor="b">
                    <a:lnL>
                      <a:noFill/>
                    </a:lnL>
                    <a:lnR>
                      <a:noFill/>
                    </a:lnR>
                    <a:lnT>
                      <a:noFill/>
                    </a:lnT>
                    <a:lnB>
                      <a:noFill/>
                    </a:lnB>
                    <a:solidFill>
                      <a:srgbClr val="FFFF00"/>
                    </a:solidFill>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1" i="0" u="sng" strike="noStrike">
                          <a:effectLst/>
                          <a:latin typeface="Arial" panose="020B0604020202020204" pitchFamily="34" charset="0"/>
                        </a:rPr>
                        <a:t>Brunch Food</a:t>
                      </a:r>
                    </a:p>
                  </a:txBody>
                  <a:tcPr marL="7349" marR="7349" marT="7349" marB="0" anchor="b">
                    <a:lnL>
                      <a:noFill/>
                    </a:lnL>
                    <a:lnR>
                      <a:noFill/>
                    </a:lnR>
                    <a:lnT>
                      <a:noFill/>
                    </a:lnT>
                    <a:lnB>
                      <a:noFill/>
                    </a:lnB>
                  </a:tcPr>
                </a:tc>
                <a:tc>
                  <a:txBody>
                    <a:bodyPr/>
                    <a:lstStyle/>
                    <a:p>
                      <a:pPr algn="l" fontAlgn="b"/>
                      <a:r>
                        <a:rPr lang="en-US" sz="600" b="1" i="0" u="sng" strike="noStrike">
                          <a:effectLst/>
                          <a:latin typeface="Arial" panose="020B0604020202020204" pitchFamily="34" charset="0"/>
                        </a:rPr>
                        <a:t>Dinner Food</a:t>
                      </a:r>
                    </a:p>
                  </a:txBody>
                  <a:tcPr marL="7349" marR="7349" marT="7349" marB="0" anchor="b">
                    <a:lnL>
                      <a:noFill/>
                    </a:lnL>
                    <a:lnR>
                      <a:noFill/>
                    </a:lnR>
                    <a:lnT>
                      <a:noFill/>
                    </a:lnT>
                    <a:lnB>
                      <a:noFill/>
                    </a:lnB>
                  </a:tcPr>
                </a:tc>
                <a:tc>
                  <a:txBody>
                    <a:bodyPr/>
                    <a:lstStyle/>
                    <a:p>
                      <a:pPr algn="l" fontAlgn="b"/>
                      <a:r>
                        <a:rPr lang="en-US" sz="600" b="1" i="0" u="sng" strike="noStrike">
                          <a:effectLst/>
                          <a:latin typeface="Arial" panose="020B0604020202020204" pitchFamily="34" charset="0"/>
                        </a:rPr>
                        <a:t>Brunch Beverage</a:t>
                      </a:r>
                    </a:p>
                  </a:txBody>
                  <a:tcPr marL="7349" marR="7349" marT="7349" marB="0" anchor="b">
                    <a:lnL>
                      <a:noFill/>
                    </a:lnL>
                    <a:lnR>
                      <a:noFill/>
                    </a:lnR>
                    <a:lnT>
                      <a:noFill/>
                    </a:lnT>
                    <a:lnB>
                      <a:noFill/>
                    </a:lnB>
                  </a:tcPr>
                </a:tc>
                <a:tc>
                  <a:txBody>
                    <a:bodyPr/>
                    <a:lstStyle/>
                    <a:p>
                      <a:pPr algn="l" fontAlgn="b"/>
                      <a:r>
                        <a:rPr lang="en-US" sz="600" b="1" i="0" u="sng" strike="noStrike">
                          <a:effectLst/>
                          <a:latin typeface="Arial" panose="020B0604020202020204" pitchFamily="34" charset="0"/>
                        </a:rPr>
                        <a:t>Dinner Beverage</a:t>
                      </a:r>
                    </a:p>
                  </a:txBody>
                  <a:tcPr marL="7349" marR="7349" marT="7349" marB="0" anchor="b">
                    <a:lnL>
                      <a:noFill/>
                    </a:lnL>
                    <a:lnR>
                      <a:noFill/>
                    </a:lnR>
                    <a:lnT>
                      <a:noFill/>
                    </a:lnT>
                    <a:lnB>
                      <a:noFill/>
                    </a:lnB>
                  </a:tcPr>
                </a:tc>
                <a:tc>
                  <a:txBody>
                    <a:bodyPr/>
                    <a:lstStyle/>
                    <a:p>
                      <a:pPr algn="l" fontAlgn="b"/>
                      <a:r>
                        <a:rPr lang="en-US" sz="600" b="1" i="0" u="sng" strike="noStrike">
                          <a:effectLst/>
                          <a:latin typeface="Arial" panose="020B0604020202020204" pitchFamily="34" charset="0"/>
                        </a:rPr>
                        <a:t>Bar Sales Beverage</a:t>
                      </a: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Brunch</a:t>
                      </a:r>
                    </a:p>
                  </a:txBody>
                  <a:tcPr marL="7349" marR="7349" marT="7349" marB="0" anchor="b">
                    <a:lnL>
                      <a:noFill/>
                    </a:lnL>
                    <a:lnR>
                      <a:noFill/>
                    </a:lnR>
                    <a:lnT>
                      <a:noFill/>
                    </a:lnT>
                    <a:lnB>
                      <a:noFill/>
                    </a:lnB>
                    <a:solidFill>
                      <a:srgbClr val="FFFF00"/>
                    </a:solidFill>
                  </a:tcPr>
                </a:tc>
                <a:tc>
                  <a:txBody>
                    <a:bodyPr/>
                    <a:lstStyle/>
                    <a:p>
                      <a:pPr algn="l" fontAlgn="b"/>
                      <a:r>
                        <a:rPr lang="en-US" sz="600" b="0" i="0" u="none" strike="noStrike">
                          <a:effectLst/>
                          <a:latin typeface="Arial" panose="020B0604020202020204" pitchFamily="34" charset="0"/>
                        </a:rPr>
                        <a:t>Dinner</a:t>
                      </a:r>
                    </a:p>
                  </a:txBody>
                  <a:tcPr marL="7349" marR="7349" marT="7349" marB="0" anchor="b">
                    <a:lnL>
                      <a:noFill/>
                    </a:lnL>
                    <a:lnR>
                      <a:noFill/>
                    </a:lnR>
                    <a:lnT>
                      <a:noFill/>
                    </a:lnT>
                    <a:lnB>
                      <a:noFill/>
                    </a:lnB>
                    <a:solidFill>
                      <a:srgbClr val="FFFF00"/>
                    </a:solidFill>
                  </a:tcPr>
                </a:tc>
                <a:tc>
                  <a:txBody>
                    <a:bodyPr/>
                    <a:lstStyle/>
                    <a:p>
                      <a:pPr algn="l" fontAlgn="b"/>
                      <a:r>
                        <a:rPr lang="en-US" sz="600" b="0" i="0" u="none" strike="noStrike">
                          <a:effectLst/>
                          <a:latin typeface="Arial" panose="020B0604020202020204" pitchFamily="34" charset="0"/>
                        </a:rPr>
                        <a:t>Bar Sales</a:t>
                      </a:r>
                    </a:p>
                  </a:txBody>
                  <a:tcPr marL="7349" marR="7349" marT="7349" marB="0" anchor="b">
                    <a:lnL>
                      <a:noFill/>
                    </a:lnL>
                    <a:lnR>
                      <a:noFill/>
                    </a:lnR>
                    <a:lnT>
                      <a:noFill/>
                    </a:lnT>
                    <a:lnB>
                      <a:noFill/>
                    </a:lnB>
                    <a:solidFill>
                      <a:srgbClr val="FFFF00"/>
                    </a:solidFill>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649217489"/>
                  </a:ext>
                </a:extLst>
              </a:tr>
              <a:tr h="218731">
                <a:tc>
                  <a:txBody>
                    <a:bodyPr/>
                    <a:lstStyle/>
                    <a:p>
                      <a:pPr algn="l" fontAlgn="b"/>
                      <a:r>
                        <a:rPr lang="en-US" sz="600" b="0" i="0" u="none" strike="noStrike">
                          <a:effectLst/>
                          <a:latin typeface="Arial" panose="020B0604020202020204" pitchFamily="34" charset="0"/>
                        </a:rPr>
                        <a:t>Peak Sales</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600" b="0" i="0" u="none" strike="noStrike">
                          <a:effectLst/>
                          <a:latin typeface="Arial" panose="020B0604020202020204" pitchFamily="34" charset="0"/>
                        </a:rPr>
                        <a:t>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600" b="0" i="0" u="none" strike="noStrike">
                          <a:effectLst/>
                          <a:latin typeface="Arial" panose="020B0604020202020204" pitchFamily="34" charset="0"/>
                        </a:rPr>
                        <a:t> $              8,690,400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solidFill>
                      <a:srgbClr val="FFFF00"/>
                    </a:solidFill>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0" i="0" u="none" strike="noStrike">
                          <a:effectLst/>
                          <a:latin typeface="Arial" panose="020B0604020202020204" pitchFamily="34" charset="0"/>
                        </a:rPr>
                        <a:t> $                   612,000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effectLst/>
                          <a:latin typeface="Arial" panose="020B0604020202020204" pitchFamily="34" charset="0"/>
                        </a:rPr>
                        <a:t> $                          2,448,000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effectLst/>
                          <a:latin typeface="Arial" panose="020B0604020202020204" pitchFamily="34" charset="0"/>
                        </a:rPr>
                        <a:t> $               612,000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effectLst/>
                          <a:latin typeface="Arial" panose="020B0604020202020204" pitchFamily="34" charset="0"/>
                        </a:rPr>
                        <a:t> $        2,203,200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600" b="0" i="0" u="none" strike="noStrike">
                          <a:effectLst/>
                          <a:latin typeface="Arial" panose="020B0604020202020204" pitchFamily="34" charset="0"/>
                        </a:rPr>
                        <a:t> $     2,815,200 </a:t>
                      </a:r>
                    </a:p>
                  </a:txBody>
                  <a:tcPr marL="7349" marR="7349" marT="7349"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1" i="0" u="none" strike="noStrike">
                          <a:effectLst/>
                          <a:latin typeface="Arial" panose="020B0604020202020204" pitchFamily="34" charset="0"/>
                        </a:rPr>
                        <a:t> $     1,224,000 </a:t>
                      </a:r>
                    </a:p>
                  </a:txBody>
                  <a:tcPr marL="7349" marR="7349" marT="7349" marB="0" anchor="b">
                    <a:lnL>
                      <a:noFill/>
                    </a:lnL>
                    <a:lnR>
                      <a:noFill/>
                    </a:lnR>
                    <a:lnT>
                      <a:noFill/>
                    </a:lnT>
                    <a:lnB>
                      <a:noFill/>
                    </a:lnB>
                    <a:solidFill>
                      <a:srgbClr val="FFFF00"/>
                    </a:solidFill>
                  </a:tcPr>
                </a:tc>
                <a:tc>
                  <a:txBody>
                    <a:bodyPr/>
                    <a:lstStyle/>
                    <a:p>
                      <a:pPr algn="l" fontAlgn="b"/>
                      <a:r>
                        <a:rPr lang="en-US" sz="600" b="1" i="0" u="none" strike="noStrike">
                          <a:effectLst/>
                          <a:latin typeface="Arial" panose="020B0604020202020204" pitchFamily="34" charset="0"/>
                        </a:rPr>
                        <a:t> $        4,651,200 </a:t>
                      </a:r>
                    </a:p>
                  </a:txBody>
                  <a:tcPr marL="7349" marR="7349" marT="7349" marB="0" anchor="b">
                    <a:lnL>
                      <a:noFill/>
                    </a:lnL>
                    <a:lnR>
                      <a:noFill/>
                    </a:lnR>
                    <a:lnT>
                      <a:noFill/>
                    </a:lnT>
                    <a:lnB>
                      <a:noFill/>
                    </a:lnB>
                    <a:solidFill>
                      <a:srgbClr val="FFFF00"/>
                    </a:solidFill>
                  </a:tcPr>
                </a:tc>
                <a:tc>
                  <a:txBody>
                    <a:bodyPr/>
                    <a:lstStyle/>
                    <a:p>
                      <a:pPr algn="l" fontAlgn="b"/>
                      <a:r>
                        <a:rPr lang="en-US" sz="600" b="1" i="0" u="none" strike="noStrike">
                          <a:effectLst/>
                          <a:latin typeface="Arial" panose="020B0604020202020204" pitchFamily="34" charset="0"/>
                        </a:rPr>
                        <a:t> $     2,815,200 </a:t>
                      </a:r>
                    </a:p>
                  </a:txBody>
                  <a:tcPr marL="7349" marR="7349" marT="7349" marB="0" anchor="b">
                    <a:lnL>
                      <a:noFill/>
                    </a:lnL>
                    <a:lnR>
                      <a:noFill/>
                    </a:lnR>
                    <a:lnT>
                      <a:noFill/>
                    </a:lnT>
                    <a:lnB>
                      <a:noFill/>
                    </a:lnB>
                    <a:solidFill>
                      <a:srgbClr val="FFFF00"/>
                    </a:solidFill>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3344933168"/>
                  </a:ext>
                </a:extLst>
              </a:tr>
              <a:tr h="218731">
                <a:tc>
                  <a:txBody>
                    <a:bodyPr/>
                    <a:lstStyle/>
                    <a:p>
                      <a:pPr algn="l" fontAlgn="b"/>
                      <a:r>
                        <a:rPr lang="en-US" sz="600" b="1" i="0" u="none" strike="noStrike">
                          <a:effectLst/>
                          <a:latin typeface="Arial" panose="020B0604020202020204" pitchFamily="34" charset="0"/>
                        </a:rPr>
                        <a:t>Total Restaurant Sales</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FFFF00"/>
                    </a:solidFill>
                  </a:tcPr>
                </a:tc>
                <a:tc>
                  <a:txBody>
                    <a:bodyPr/>
                    <a:lstStyle/>
                    <a:p>
                      <a:pPr algn="l" fontAlgn="b"/>
                      <a:r>
                        <a:rPr lang="en-US" sz="600" b="1" i="0" u="none" strike="noStrike">
                          <a:effectLst/>
                          <a:latin typeface="Arial" panose="020B0604020202020204" pitchFamily="34" charset="0"/>
                        </a:rPr>
                        <a:t>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FFFF00"/>
                    </a:solidFill>
                  </a:tcPr>
                </a:tc>
                <a:tc>
                  <a:txBody>
                    <a:bodyPr/>
                    <a:lstStyle/>
                    <a:p>
                      <a:pPr algn="l" fontAlgn="b"/>
                      <a:r>
                        <a:rPr lang="en-US" sz="600" b="1" i="0" u="none" strike="noStrike">
                          <a:effectLst/>
                          <a:latin typeface="Arial" panose="020B0604020202020204" pitchFamily="34" charset="0"/>
                        </a:rPr>
                        <a:t> $              8,690,400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FFFF00"/>
                    </a:solidFill>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r>
                        <a:rPr lang="en-US" sz="600" b="1" i="0" u="none" strike="noStrike">
                          <a:effectLst/>
                          <a:latin typeface="Arial" panose="020B0604020202020204" pitchFamily="34" charset="0"/>
                        </a:rPr>
                        <a:t> $                   612,000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r>
                        <a:rPr lang="en-US" sz="600" b="1" i="0" u="none" strike="noStrike">
                          <a:effectLst/>
                          <a:latin typeface="Arial" panose="020B0604020202020204" pitchFamily="34" charset="0"/>
                        </a:rPr>
                        <a:t> $                          2,448,000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r>
                        <a:rPr lang="en-US" sz="600" b="1" i="0" u="none" strike="noStrike">
                          <a:effectLst/>
                          <a:latin typeface="Arial" panose="020B0604020202020204" pitchFamily="34" charset="0"/>
                        </a:rPr>
                        <a:t> $               612,000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r>
                        <a:rPr lang="en-US" sz="600" b="1" i="0" u="none" strike="noStrike">
                          <a:effectLst/>
                          <a:latin typeface="Arial" panose="020B0604020202020204" pitchFamily="34" charset="0"/>
                        </a:rPr>
                        <a:t> $        2,203,200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r>
                        <a:rPr lang="en-US" sz="600" b="1" i="0" u="none" strike="noStrike">
                          <a:effectLst/>
                          <a:latin typeface="Arial" panose="020B0604020202020204" pitchFamily="34" charset="0"/>
                        </a:rPr>
                        <a:t> $     2,815,200 </a:t>
                      </a:r>
                    </a:p>
                  </a:txBody>
                  <a:tcPr marL="7349" marR="7349" marT="7349" marB="0" anchor="b">
                    <a:lnL>
                      <a:noFill/>
                    </a:lnL>
                    <a:lnR>
                      <a:noFill/>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600" b="0" i="0" u="none" strike="noStrike">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3064183658"/>
                  </a:ext>
                </a:extLst>
              </a:tr>
              <a:tr h="153496">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w="25400" cap="flat" cmpd="dbl" algn="ctr">
                      <a:solidFill>
                        <a:srgbClr val="000000"/>
                      </a:solidFill>
                      <a:prstDash val="solid"/>
                      <a:round/>
                      <a:headEnd type="none" w="med" len="med"/>
                      <a:tailEnd type="none" w="med" len="med"/>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800" b="0" i="0" u="none" strike="noStrike">
                        <a:effectLst/>
                        <a:latin typeface="Arial" panose="020B0604020202020204" pitchFamily="34" charset="0"/>
                      </a:endParaRPr>
                    </a:p>
                  </a:txBody>
                  <a:tcPr marL="7349" marR="7349" marT="7349" marB="0" anchor="b">
                    <a:lnL>
                      <a:noFill/>
                    </a:lnL>
                    <a:lnR>
                      <a:noFill/>
                    </a:lnR>
                    <a:lnT>
                      <a:noFill/>
                    </a:lnT>
                    <a:lnB>
                      <a:noFill/>
                    </a:lnB>
                  </a:tcPr>
                </a:tc>
                <a:tc>
                  <a:txBody>
                    <a:bodyPr/>
                    <a:lstStyle/>
                    <a:p>
                      <a:pPr algn="l" fontAlgn="b"/>
                      <a:endParaRPr lang="en-US" sz="800" b="0" i="0" u="none" strike="noStrike" dirty="0">
                        <a:effectLst/>
                        <a:latin typeface="Arial" panose="020B0604020202020204" pitchFamily="34" charset="0"/>
                      </a:endParaRPr>
                    </a:p>
                  </a:txBody>
                  <a:tcPr marL="7349" marR="7349" marT="7349" marB="0" anchor="b">
                    <a:lnL>
                      <a:noFill/>
                    </a:lnL>
                    <a:lnR>
                      <a:noFill/>
                    </a:lnR>
                    <a:lnT>
                      <a:noFill/>
                    </a:lnT>
                    <a:lnB>
                      <a:noFill/>
                    </a:lnB>
                  </a:tcPr>
                </a:tc>
                <a:extLst>
                  <a:ext uri="{0D108BD9-81ED-4DB2-BD59-A6C34878D82A}">
                    <a16:rowId xmlns:a16="http://schemas.microsoft.com/office/drawing/2014/main" val="3844336535"/>
                  </a:ext>
                </a:extLst>
              </a:tr>
            </a:tbl>
          </a:graphicData>
        </a:graphic>
      </p:graphicFrame>
    </p:spTree>
    <p:extLst>
      <p:ext uri="{BB962C8B-B14F-4D97-AF65-F5344CB8AC3E}">
        <p14:creationId xmlns:p14="http://schemas.microsoft.com/office/powerpoint/2010/main" val="1348146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0" name="Object 19">
            <a:extLst>
              <a:ext uri="{FF2B5EF4-FFF2-40B4-BE49-F238E27FC236}">
                <a16:creationId xmlns:a16="http://schemas.microsoft.com/office/drawing/2014/main" id="{4F475A1A-5CEB-F447-8518-95E642205AE9}"/>
              </a:ext>
            </a:extLst>
          </p:cNvPr>
          <p:cNvGraphicFramePr>
            <a:graphicFrameLocks noChangeAspect="1"/>
          </p:cNvGraphicFramePr>
          <p:nvPr>
            <p:extLst>
              <p:ext uri="{D42A27DB-BD31-4B8C-83A1-F6EECF244321}">
                <p14:modId xmlns:p14="http://schemas.microsoft.com/office/powerpoint/2010/main" val="2749191838"/>
              </p:ext>
            </p:extLst>
          </p:nvPr>
        </p:nvGraphicFramePr>
        <p:xfrm>
          <a:off x="469085" y="1529255"/>
          <a:ext cx="10824516" cy="3720662"/>
        </p:xfrm>
        <a:graphic>
          <a:graphicData uri="http://schemas.openxmlformats.org/presentationml/2006/ole">
            <mc:AlternateContent xmlns:mc="http://schemas.openxmlformats.org/markup-compatibility/2006">
              <mc:Choice xmlns:v="urn:schemas-microsoft-com:vml" Requires="v">
                <p:oleObj spid="_x0000_s2050" name="Worksheet" r:id="rId3" imgW="8343900" imgH="2819400" progId="Excel.Sheet.12">
                  <p:embed/>
                </p:oleObj>
              </mc:Choice>
              <mc:Fallback>
                <p:oleObj name="Worksheet" r:id="rId3" imgW="8343900" imgH="2819400" progId="Excel.Sheet.12">
                  <p:embed/>
                  <p:pic>
                    <p:nvPicPr>
                      <p:cNvPr id="0" name=""/>
                      <p:cNvPicPr/>
                      <p:nvPr/>
                    </p:nvPicPr>
                    <p:blipFill>
                      <a:blip r:embed="rId4"/>
                      <a:stretch>
                        <a:fillRect/>
                      </a:stretch>
                    </p:blipFill>
                    <p:spPr>
                      <a:xfrm>
                        <a:off x="469085" y="1529255"/>
                        <a:ext cx="10824516" cy="3720662"/>
                      </a:xfrm>
                      <a:prstGeom prst="rect">
                        <a:avLst/>
                      </a:prstGeom>
                    </p:spPr>
                  </p:pic>
                </p:oleObj>
              </mc:Fallback>
            </mc:AlternateContent>
          </a:graphicData>
        </a:graphic>
      </p:graphicFrame>
    </p:spTree>
    <p:extLst>
      <p:ext uri="{BB962C8B-B14F-4D97-AF65-F5344CB8AC3E}">
        <p14:creationId xmlns:p14="http://schemas.microsoft.com/office/powerpoint/2010/main" val="1313688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FD5EC-AEB4-9940-A851-E0DEB66CE93E}"/>
              </a:ext>
            </a:extLst>
          </p:cNvPr>
          <p:cNvSpPr>
            <a:spLocks noGrp="1"/>
          </p:cNvSpPr>
          <p:nvPr>
            <p:ph type="title"/>
          </p:nvPr>
        </p:nvSpPr>
        <p:spPr>
          <a:xfrm>
            <a:off x="556054" y="197709"/>
            <a:ext cx="5539946" cy="1285102"/>
          </a:xfrm>
        </p:spPr>
        <p:txBody>
          <a:bodyPr>
            <a:normAutofit/>
          </a:bodyPr>
          <a:lstStyle/>
          <a:p>
            <a:r>
              <a:rPr lang="en-US" sz="2400" dirty="0">
                <a:latin typeface="+mn-lt"/>
              </a:rPr>
              <a:t>Investment Summary with Net Profit </a:t>
            </a:r>
          </a:p>
        </p:txBody>
      </p:sp>
      <p:sp>
        <p:nvSpPr>
          <p:cNvPr id="8" name="TextBox 7">
            <a:extLst>
              <a:ext uri="{FF2B5EF4-FFF2-40B4-BE49-F238E27FC236}">
                <a16:creationId xmlns:a16="http://schemas.microsoft.com/office/drawing/2014/main" id="{5C8293DC-BA57-ED48-A3D4-62A137CFA01D}"/>
              </a:ext>
            </a:extLst>
          </p:cNvPr>
          <p:cNvSpPr txBox="1"/>
          <p:nvPr/>
        </p:nvSpPr>
        <p:spPr>
          <a:xfrm>
            <a:off x="278524" y="4785048"/>
            <a:ext cx="11634952" cy="2031325"/>
          </a:xfrm>
          <a:prstGeom prst="rect">
            <a:avLst/>
          </a:prstGeom>
          <a:noFill/>
        </p:spPr>
        <p:txBody>
          <a:bodyPr wrap="square" rtlCol="0">
            <a:spAutoFit/>
          </a:bodyPr>
          <a:lstStyle/>
          <a:p>
            <a:r>
              <a:rPr lang="en-US" sz="1400" b="1" u="sng" dirty="0"/>
              <a:t>Investment Breakdown</a:t>
            </a:r>
          </a:p>
          <a:p>
            <a:r>
              <a:rPr lang="en-US" sz="1400" dirty="0"/>
              <a:t>Total Capital Investment - $900,000.00</a:t>
            </a:r>
          </a:p>
          <a:p>
            <a:r>
              <a:rPr lang="en-US" sz="1400" u="sng" dirty="0"/>
              <a:t>Construction costs </a:t>
            </a:r>
            <a:r>
              <a:rPr lang="en-US" sz="1400" dirty="0"/>
              <a:t>- $450,000.00 – this is an estimate, depending on how much work is needed on the final location it could be lower</a:t>
            </a:r>
          </a:p>
          <a:p>
            <a:r>
              <a:rPr lang="en-US" sz="1400" u="sng" dirty="0"/>
              <a:t>Rental deposit</a:t>
            </a:r>
            <a:r>
              <a:rPr lang="en-US" sz="1400" dirty="0"/>
              <a:t> - $100,000.00 – rental deposits are 3-6 months of rent, could be lower depending on final location</a:t>
            </a:r>
          </a:p>
          <a:p>
            <a:r>
              <a:rPr lang="en-US" sz="1400" u="sng" dirty="0"/>
              <a:t>Liquor license </a:t>
            </a:r>
            <a:r>
              <a:rPr lang="en-US" sz="1400" dirty="0"/>
              <a:t>- $50,000.00 -  if we find a location that comes with the liquor license, this cost may not apply </a:t>
            </a:r>
          </a:p>
          <a:p>
            <a:r>
              <a:rPr lang="en-US" sz="1400" u="sng" dirty="0"/>
              <a:t>Contingency </a:t>
            </a:r>
            <a:r>
              <a:rPr lang="en-US" sz="1400" dirty="0"/>
              <a:t>- $200,000.00 – money that should be put aside for unforeseen costs</a:t>
            </a:r>
          </a:p>
          <a:p>
            <a:r>
              <a:rPr lang="en-US" sz="1400" u="sng" dirty="0"/>
              <a:t>Pre-opening labor </a:t>
            </a:r>
            <a:r>
              <a:rPr lang="en-US" sz="1400" dirty="0"/>
              <a:t>- $100,000.00 – money that should be put aside to maintain payroll before opening, training and for the first few weeks until revenue is generated</a:t>
            </a:r>
            <a:endParaRPr lang="en-US" sz="1400" u="sng" dirty="0"/>
          </a:p>
          <a:p>
            <a:endParaRPr lang="en-US" sz="1400" dirty="0"/>
          </a:p>
        </p:txBody>
      </p:sp>
      <p:graphicFrame>
        <p:nvGraphicFramePr>
          <p:cNvPr id="10" name="Object 9">
            <a:extLst>
              <a:ext uri="{FF2B5EF4-FFF2-40B4-BE49-F238E27FC236}">
                <a16:creationId xmlns:a16="http://schemas.microsoft.com/office/drawing/2014/main" id="{E4C88A25-F068-2E40-8059-EE839C2946DA}"/>
              </a:ext>
            </a:extLst>
          </p:cNvPr>
          <p:cNvGraphicFramePr>
            <a:graphicFrameLocks noChangeAspect="1"/>
          </p:cNvGraphicFramePr>
          <p:nvPr>
            <p:extLst>
              <p:ext uri="{D42A27DB-BD31-4B8C-83A1-F6EECF244321}">
                <p14:modId xmlns:p14="http://schemas.microsoft.com/office/powerpoint/2010/main" val="2559995600"/>
              </p:ext>
            </p:extLst>
          </p:nvPr>
        </p:nvGraphicFramePr>
        <p:xfrm>
          <a:off x="556054" y="1169185"/>
          <a:ext cx="10755516" cy="3497409"/>
        </p:xfrm>
        <a:graphic>
          <a:graphicData uri="http://schemas.openxmlformats.org/presentationml/2006/ole">
            <mc:AlternateContent xmlns:mc="http://schemas.openxmlformats.org/markup-compatibility/2006">
              <mc:Choice xmlns:v="urn:schemas-microsoft-com:vml" Requires="v">
                <p:oleObj spid="_x0000_s3076" name="Worksheet" r:id="rId3" imgW="15659100" imgH="5092700" progId="Excel.Sheet.12">
                  <p:embed/>
                </p:oleObj>
              </mc:Choice>
              <mc:Fallback>
                <p:oleObj name="Worksheet" r:id="rId3" imgW="15659100" imgH="5092700" progId="Excel.Sheet.12">
                  <p:embed/>
                  <p:pic>
                    <p:nvPicPr>
                      <p:cNvPr id="0" name=""/>
                      <p:cNvPicPr/>
                      <p:nvPr/>
                    </p:nvPicPr>
                    <p:blipFill>
                      <a:blip r:embed="rId4"/>
                      <a:stretch>
                        <a:fillRect/>
                      </a:stretch>
                    </p:blipFill>
                    <p:spPr>
                      <a:xfrm>
                        <a:off x="556054" y="1169185"/>
                        <a:ext cx="10755516" cy="3497409"/>
                      </a:xfrm>
                      <a:prstGeom prst="rect">
                        <a:avLst/>
                      </a:prstGeom>
                    </p:spPr>
                  </p:pic>
                </p:oleObj>
              </mc:Fallback>
            </mc:AlternateContent>
          </a:graphicData>
        </a:graphic>
      </p:graphicFrame>
    </p:spTree>
    <p:extLst>
      <p:ext uri="{BB962C8B-B14F-4D97-AF65-F5344CB8AC3E}">
        <p14:creationId xmlns:p14="http://schemas.microsoft.com/office/powerpoint/2010/main" val="31044125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1831</Words>
  <Application>Microsoft Macintosh PowerPoint</Application>
  <PresentationFormat>Widescreen</PresentationFormat>
  <Paragraphs>195</Paragraphs>
  <Slides>11</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16" baseType="lpstr">
      <vt:lpstr>Arial</vt:lpstr>
      <vt:lpstr>Calibri</vt:lpstr>
      <vt:lpstr>Calibri Light</vt:lpstr>
      <vt:lpstr>Office Theme</vt:lpstr>
      <vt:lpstr>Microsoft Excel Worksheet</vt:lpstr>
      <vt:lpstr>PowerPoint Presentation</vt:lpstr>
      <vt:lpstr>PowerPoint Presentation</vt:lpstr>
      <vt:lpstr>PowerPoint Presentation</vt:lpstr>
      <vt:lpstr>PowerPoint Presentation</vt:lpstr>
      <vt:lpstr>Social House LA Operating Hours and Schedule This is a tentative schedule intended to reflect the ability to operate 7 days a week with entertainment-based programming</vt:lpstr>
      <vt:lpstr>Capacity, Operating Schedule and Yearly Growth</vt:lpstr>
      <vt:lpstr>Sales itemized by Per Person, Day, Week and Year</vt:lpstr>
      <vt:lpstr>PowerPoint Presentation</vt:lpstr>
      <vt:lpstr>Investment Summary with Net Profit </vt:lpstr>
      <vt:lpstr>PowerPoint Presentation</vt:lpstr>
      <vt:lpstr>Total Expenses – Per Year These expenses are the MOST it can cost to operate, depending on the venue theme and location, and with Supreme Team doing the Marketing and promotion and using our network some of these costs will be a lot lower, these costs are here to understand the potential FULL costs of operations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gary liggins</dc:creator>
  <cp:lastModifiedBy>gary liggins</cp:lastModifiedBy>
  <cp:revision>7</cp:revision>
  <dcterms:created xsi:type="dcterms:W3CDTF">2021-07-19T19:55:56Z</dcterms:created>
  <dcterms:modified xsi:type="dcterms:W3CDTF">2021-07-19T21:14:22Z</dcterms:modified>
</cp:coreProperties>
</file>

<file path=docProps/thumbnail.jpeg>
</file>